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0" r:id="rId1"/>
    <p:sldMasterId id="2147483692" r:id="rId2"/>
    <p:sldMasterId id="2147483745" r:id="rId3"/>
  </p:sldMasterIdLst>
  <p:notesMasterIdLst>
    <p:notesMasterId r:id="rId19"/>
  </p:notesMasterIdLst>
  <p:handoutMasterIdLst>
    <p:handoutMasterId r:id="rId20"/>
  </p:handoutMasterIdLst>
  <p:sldIdLst>
    <p:sldId id="1421" r:id="rId4"/>
    <p:sldId id="1146" r:id="rId5"/>
    <p:sldId id="1845" r:id="rId6"/>
    <p:sldId id="1879" r:id="rId7"/>
    <p:sldId id="1880" r:id="rId8"/>
    <p:sldId id="1878" r:id="rId9"/>
    <p:sldId id="1877" r:id="rId10"/>
    <p:sldId id="1885" r:id="rId11"/>
    <p:sldId id="1881" r:id="rId12"/>
    <p:sldId id="1882" r:id="rId13"/>
    <p:sldId id="1884" r:id="rId14"/>
    <p:sldId id="1883" r:id="rId15"/>
    <p:sldId id="1886" r:id="rId16"/>
    <p:sldId id="1887" r:id="rId17"/>
    <p:sldId id="1888" r:id="rId18"/>
  </p:sldIdLst>
  <p:sldSz cx="9144000" cy="6858000" type="screen4x3"/>
  <p:notesSz cx="7315200" cy="9601200"/>
  <p:embeddedFontLst>
    <p:embeddedFont>
      <p:font typeface="BrowalliaUPC" panose="020B0604020202020204" pitchFamily="34" charset="-34"/>
      <p:regular r:id="rId21"/>
      <p:bold r:id="rId22"/>
      <p:italic r:id="rId23"/>
      <p:boldItalic r:id="rId24"/>
    </p:embeddedFont>
    <p:embeddedFont>
      <p:font typeface="Tahoma" panose="020B0604030504040204" pitchFamily="34" charset="0"/>
      <p:regular r:id="rId25"/>
      <p:bold r:id="rId26"/>
    </p:embeddedFont>
    <p:embeddedFont>
      <p:font typeface="Candara" panose="020E0502030303020204" pitchFamily="34" charset="0"/>
      <p:regular r:id="rId27"/>
      <p:bold r:id="rId28"/>
      <p:italic r:id="rId29"/>
      <p:boldItalic r:id="rId30"/>
    </p:embeddedFont>
    <p:embeddedFont>
      <p:font typeface="AccuMapWellSymbols" panose="00000400000000000000" pitchFamily="2" charset="0"/>
      <p:regular r:id="rId31"/>
    </p:embeddedFont>
    <p:embeddedFont>
      <p:font typeface="Constantia" panose="02030602050306030303"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Arial Unicode MS" panose="020B0604020202020204" pitchFamily="34" charset="-128"/>
      <p:regular r:id="rId40"/>
    </p:embeddedFont>
  </p:embeddedFontLst>
  <p:defaultTextStyle>
    <a:defPPr>
      <a:defRPr lang="en-US"/>
    </a:defPPr>
    <a:lvl1pPr algn="l"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sz="1000" b="1" kern="1200">
        <a:solidFill>
          <a:schemeClr val="tx1"/>
        </a:solidFill>
        <a:latin typeface="Arial" charset="0"/>
        <a:ea typeface="+mn-ea"/>
        <a:cs typeface="+mn-cs"/>
      </a:defRPr>
    </a:lvl2pPr>
    <a:lvl3pPr marL="914400" algn="l" rtl="0" fontAlgn="base">
      <a:spcBef>
        <a:spcPct val="0"/>
      </a:spcBef>
      <a:spcAft>
        <a:spcPct val="0"/>
      </a:spcAft>
      <a:defRPr sz="1000" b="1" kern="1200">
        <a:solidFill>
          <a:schemeClr val="tx1"/>
        </a:solidFill>
        <a:latin typeface="Arial" charset="0"/>
        <a:ea typeface="+mn-ea"/>
        <a:cs typeface="+mn-cs"/>
      </a:defRPr>
    </a:lvl3pPr>
    <a:lvl4pPr marL="1371600" algn="l" rtl="0" fontAlgn="base">
      <a:spcBef>
        <a:spcPct val="0"/>
      </a:spcBef>
      <a:spcAft>
        <a:spcPct val="0"/>
      </a:spcAft>
      <a:defRPr sz="1000" b="1" kern="1200">
        <a:solidFill>
          <a:schemeClr val="tx1"/>
        </a:solidFill>
        <a:latin typeface="Arial" charset="0"/>
        <a:ea typeface="+mn-ea"/>
        <a:cs typeface="+mn-cs"/>
      </a:defRPr>
    </a:lvl4pPr>
    <a:lvl5pPr marL="1828800" algn="l" rtl="0" fontAlgn="base">
      <a:spcBef>
        <a:spcPct val="0"/>
      </a:spcBef>
      <a:spcAft>
        <a:spcPct val="0"/>
      </a:spcAft>
      <a:defRPr sz="1000" b="1" kern="1200">
        <a:solidFill>
          <a:schemeClr val="tx1"/>
        </a:solidFill>
        <a:latin typeface="Arial" charset="0"/>
        <a:ea typeface="+mn-ea"/>
        <a:cs typeface="+mn-cs"/>
      </a:defRPr>
    </a:lvl5pPr>
    <a:lvl6pPr marL="2286000" algn="l" defTabSz="914400" rtl="0" eaLnBrk="1" latinLnBrk="0" hangingPunct="1">
      <a:defRPr sz="1000" b="1" kern="1200">
        <a:solidFill>
          <a:schemeClr val="tx1"/>
        </a:solidFill>
        <a:latin typeface="Arial" charset="0"/>
        <a:ea typeface="+mn-ea"/>
        <a:cs typeface="+mn-cs"/>
      </a:defRPr>
    </a:lvl6pPr>
    <a:lvl7pPr marL="2743200" algn="l" defTabSz="914400" rtl="0" eaLnBrk="1" latinLnBrk="0" hangingPunct="1">
      <a:defRPr sz="1000" b="1" kern="1200">
        <a:solidFill>
          <a:schemeClr val="tx1"/>
        </a:solidFill>
        <a:latin typeface="Arial" charset="0"/>
        <a:ea typeface="+mn-ea"/>
        <a:cs typeface="+mn-cs"/>
      </a:defRPr>
    </a:lvl7pPr>
    <a:lvl8pPr marL="3200400" algn="l" defTabSz="914400" rtl="0" eaLnBrk="1" latinLnBrk="0" hangingPunct="1">
      <a:defRPr sz="1000" b="1" kern="1200">
        <a:solidFill>
          <a:schemeClr val="tx1"/>
        </a:solidFill>
        <a:latin typeface="Arial" charset="0"/>
        <a:ea typeface="+mn-ea"/>
        <a:cs typeface="+mn-cs"/>
      </a:defRPr>
    </a:lvl8pPr>
    <a:lvl9pPr marL="3657600" algn="l" defTabSz="914400" rtl="0" eaLnBrk="1" latinLnBrk="0" hangingPunct="1">
      <a:defRPr sz="1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guide id="3" orient="horz" pos="3023" userDrawn="1">
          <p15:clr>
            <a:srgbClr val="A4A3A4"/>
          </p15:clr>
        </p15:guide>
        <p15:guide id="4" pos="230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9999FF"/>
    <a:srgbClr val="A50021"/>
    <a:srgbClr val="FF3300"/>
    <a:srgbClr val="CC0000"/>
    <a:srgbClr val="800000"/>
    <a:srgbClr val="990000"/>
    <a:srgbClr val="993300"/>
    <a:srgbClr val="66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9434" autoAdjust="0"/>
  </p:normalViewPr>
  <p:slideViewPr>
    <p:cSldViewPr>
      <p:cViewPr varScale="1">
        <p:scale>
          <a:sx n="134" d="100"/>
          <a:sy n="134" d="100"/>
        </p:scale>
        <p:origin x="1116" y="126"/>
      </p:cViewPr>
      <p:guideLst>
        <p:guide orient="horz" pos="2448"/>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p:cViewPr>
        <p:scale>
          <a:sx n="90" d="100"/>
          <a:sy n="90" d="100"/>
        </p:scale>
        <p:origin x="3564" y="228"/>
      </p:cViewPr>
      <p:guideLst>
        <p:guide orient="horz" pos="2931"/>
        <p:guide pos="2211"/>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a:t>Canadian Natural Gas Supply/Demand</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'Data 1'!$N$53</c:f>
              <c:strCache>
                <c:ptCount val="1"/>
                <c:pt idx="0">
                  <c:v>Dry Natural Gas Production - Canada (EIA)</c:v>
                </c:pt>
              </c:strCache>
            </c:strRef>
          </c:tx>
          <c:spPr>
            <a:ln w="38100" cap="rnd">
              <a:solidFill>
                <a:srgbClr val="FF0000"/>
              </a:solidFill>
              <a:round/>
            </a:ln>
            <a:effectLst>
              <a:outerShdw blurRad="50800" dist="38100" dir="2700000" algn="tl" rotWithShape="0">
                <a:prstClr val="black">
                  <a:alpha val="40000"/>
                </a:prstClr>
              </a:outerShdw>
            </a:effectLst>
          </c:spPr>
          <c:marker>
            <c:symbol val="none"/>
          </c:marker>
          <c:dLbls>
            <c:dLbl>
              <c:idx val="37"/>
              <c:layout>
                <c:manualLayout>
                  <c:x val="-3.5426731078905108E-2"/>
                  <c:y val="-9.5679012345679007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1'!$K$54:$K$91</c:f>
              <c:numCache>
                <c:formatCode>m/d/yyyy</c:formatCode>
                <c:ptCount val="38"/>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numCache>
            </c:numRef>
          </c:cat>
          <c:val>
            <c:numRef>
              <c:f>'Data 1'!$O$54:$O$91</c:f>
              <c:numCache>
                <c:formatCode>0</c:formatCode>
                <c:ptCount val="38"/>
                <c:pt idx="0">
                  <c:v>7538.2513661202183</c:v>
                </c:pt>
                <c:pt idx="1">
                  <c:v>7315.0684931506848</c:v>
                </c:pt>
                <c:pt idx="2">
                  <c:v>7460.2739726027394</c:v>
                </c:pt>
                <c:pt idx="3">
                  <c:v>7016.4383561643835</c:v>
                </c:pt>
                <c:pt idx="4">
                  <c:v>7614.7540983606559</c:v>
                </c:pt>
                <c:pt idx="5">
                  <c:v>8331.5068493150684</c:v>
                </c:pt>
                <c:pt idx="6">
                  <c:v>7841.0958904109593</c:v>
                </c:pt>
                <c:pt idx="7">
                  <c:v>8501.3698630136987</c:v>
                </c:pt>
                <c:pt idx="8">
                  <c:v>9765.0273224043722</c:v>
                </c:pt>
                <c:pt idx="9">
                  <c:v>10210.95890410959</c:v>
                </c:pt>
                <c:pt idx="10">
                  <c:v>10545.205479452054</c:v>
                </c:pt>
                <c:pt idx="11">
                  <c:v>11117.808219178081</c:v>
                </c:pt>
                <c:pt idx="12">
                  <c:v>12349.726775956284</c:v>
                </c:pt>
                <c:pt idx="13">
                  <c:v>13452.054794520547</c:v>
                </c:pt>
                <c:pt idx="14">
                  <c:v>14427.397260273972</c:v>
                </c:pt>
                <c:pt idx="15">
                  <c:v>15350.68493150685</c:v>
                </c:pt>
                <c:pt idx="16">
                  <c:v>15603.825136612022</c:v>
                </c:pt>
                <c:pt idx="17">
                  <c:v>15786.301369863013</c:v>
                </c:pt>
                <c:pt idx="18">
                  <c:v>16372.602739726026</c:v>
                </c:pt>
                <c:pt idx="19">
                  <c:v>17164.383561643834</c:v>
                </c:pt>
                <c:pt idx="20">
                  <c:v>17677.5956284153</c:v>
                </c:pt>
                <c:pt idx="21">
                  <c:v>18073.972602739726</c:v>
                </c:pt>
                <c:pt idx="22">
                  <c:v>18167.123287671235</c:v>
                </c:pt>
                <c:pt idx="23">
                  <c:v>17679.452054794521</c:v>
                </c:pt>
                <c:pt idx="24">
                  <c:v>17713.114754098358</c:v>
                </c:pt>
                <c:pt idx="25">
                  <c:v>17975.342465753423</c:v>
                </c:pt>
                <c:pt idx="26">
                  <c:v>17939.726027397261</c:v>
                </c:pt>
                <c:pt idx="27">
                  <c:v>17578.082191780821</c:v>
                </c:pt>
                <c:pt idx="28">
                  <c:v>16519.125683060112</c:v>
                </c:pt>
                <c:pt idx="29">
                  <c:v>15435.616438356165</c:v>
                </c:pt>
                <c:pt idx="30">
                  <c:v>14766.41091780822</c:v>
                </c:pt>
                <c:pt idx="31">
                  <c:v>14296.28602739726</c:v>
                </c:pt>
                <c:pt idx="32">
                  <c:v>13851.392103825137</c:v>
                </c:pt>
                <c:pt idx="33">
                  <c:v>14051.596616438357</c:v>
                </c:pt>
                <c:pt idx="34">
                  <c:v>14654.757465753424</c:v>
                </c:pt>
                <c:pt idx="35">
                  <c:v>14507.111739726028</c:v>
                </c:pt>
                <c:pt idx="36" formatCode="General">
                  <c:v>15225</c:v>
                </c:pt>
                <c:pt idx="37" formatCode="General">
                  <c:v>15612</c:v>
                </c:pt>
              </c:numCache>
            </c:numRef>
          </c:val>
          <c:smooth val="1"/>
        </c:ser>
        <c:ser>
          <c:idx val="1"/>
          <c:order val="1"/>
          <c:tx>
            <c:strRef>
              <c:f>'Data 1'!$L$52</c:f>
              <c:strCache>
                <c:ptCount val="1"/>
                <c:pt idx="0">
                  <c:v>Dry Natural Gas Consumption - Canada (EIA)</c:v>
                </c:pt>
              </c:strCache>
            </c:strRef>
          </c:tx>
          <c:spPr>
            <a:ln w="38100" cap="rnd">
              <a:solidFill>
                <a:schemeClr val="accent1"/>
              </a:solidFill>
              <a:round/>
            </a:ln>
            <a:effectLst>
              <a:outerShdw blurRad="50800" dist="38100" dir="2700000" algn="tl" rotWithShape="0">
                <a:prstClr val="black">
                  <a:alpha val="40000"/>
                </a:prstClr>
              </a:outerShdw>
            </a:effectLst>
          </c:spPr>
          <c:marker>
            <c:symbol val="none"/>
          </c:marker>
          <c:dLbls>
            <c:dLbl>
              <c:idx val="37"/>
              <c:layout>
                <c:manualLayout>
                  <c:x val="-9.6618357487922701E-3"/>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1'!$K$54:$K$91</c:f>
              <c:numCache>
                <c:formatCode>m/d/yyyy</c:formatCode>
                <c:ptCount val="38"/>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numCache>
            </c:numRef>
          </c:cat>
          <c:val>
            <c:numRef>
              <c:f>'Data 1'!$M$54:$M$91</c:f>
              <c:numCache>
                <c:formatCode>0</c:formatCode>
                <c:ptCount val="38"/>
                <c:pt idx="0">
                  <c:v>5144.8087431693993</c:v>
                </c:pt>
                <c:pt idx="1">
                  <c:v>5046.5753424657532</c:v>
                </c:pt>
                <c:pt idx="2">
                  <c:v>5093.1506849315065</c:v>
                </c:pt>
                <c:pt idx="3">
                  <c:v>5104.1095890410961</c:v>
                </c:pt>
                <c:pt idx="4">
                  <c:v>5510.9289617486338</c:v>
                </c:pt>
                <c:pt idx="5">
                  <c:v>5931.5068493150684</c:v>
                </c:pt>
                <c:pt idx="6">
                  <c:v>5835.6164383561645</c:v>
                </c:pt>
                <c:pt idx="7">
                  <c:v>5786.3013698630139</c:v>
                </c:pt>
                <c:pt idx="8">
                  <c:v>6368.8524590163934</c:v>
                </c:pt>
                <c:pt idx="9">
                  <c:v>6649.3150684931506</c:v>
                </c:pt>
                <c:pt idx="10">
                  <c:v>6515.0684931506848</c:v>
                </c:pt>
                <c:pt idx="11">
                  <c:v>6575.3424657534242</c:v>
                </c:pt>
                <c:pt idx="12">
                  <c:v>7092.8961748633883</c:v>
                </c:pt>
                <c:pt idx="13">
                  <c:v>7372.6027397260277</c:v>
                </c:pt>
                <c:pt idx="14">
                  <c:v>7501.3698630136978</c:v>
                </c:pt>
                <c:pt idx="15">
                  <c:v>7868.4931506849316</c:v>
                </c:pt>
                <c:pt idx="16">
                  <c:v>7969.9453551912566</c:v>
                </c:pt>
                <c:pt idx="17">
                  <c:v>7909.5890410958909</c:v>
                </c:pt>
                <c:pt idx="18">
                  <c:v>7665.7534246575342</c:v>
                </c:pt>
                <c:pt idx="19">
                  <c:v>8515.0684931506839</c:v>
                </c:pt>
                <c:pt idx="20">
                  <c:v>8172.1311475409839</c:v>
                </c:pt>
                <c:pt idx="21">
                  <c:v>8550.6849315068484</c:v>
                </c:pt>
                <c:pt idx="22">
                  <c:v>8693.1506849315065</c:v>
                </c:pt>
                <c:pt idx="23">
                  <c:v>9241.0958904109593</c:v>
                </c:pt>
                <c:pt idx="24">
                  <c:v>9128.4153005464486</c:v>
                </c:pt>
                <c:pt idx="25">
                  <c:v>8613.6986301369852</c:v>
                </c:pt>
                <c:pt idx="26">
                  <c:v>8994.5205479452052</c:v>
                </c:pt>
                <c:pt idx="27">
                  <c:v>8358.9041095890407</c:v>
                </c:pt>
                <c:pt idx="28">
                  <c:v>8024.5901639344265</c:v>
                </c:pt>
                <c:pt idx="29">
                  <c:v>8526.0273972602736</c:v>
                </c:pt>
                <c:pt idx="30">
                  <c:v>9414.9789999999994</c:v>
                </c:pt>
                <c:pt idx="31">
                  <c:v>10210.872671232877</c:v>
                </c:pt>
                <c:pt idx="32">
                  <c:v>10138.010204918031</c:v>
                </c:pt>
                <c:pt idx="33">
                  <c:v>10615.301986301371</c:v>
                </c:pt>
                <c:pt idx="34">
                  <c:v>11276.901904109589</c:v>
                </c:pt>
                <c:pt idx="35">
                  <c:v>11105.261328767123</c:v>
                </c:pt>
                <c:pt idx="36" formatCode="General">
                  <c:v>11300</c:v>
                </c:pt>
                <c:pt idx="37" formatCode="General">
                  <c:v>11500</c:v>
                </c:pt>
              </c:numCache>
            </c:numRef>
          </c:val>
          <c:smooth val="1"/>
        </c:ser>
        <c:dLbls>
          <c:showLegendKey val="0"/>
          <c:showVal val="0"/>
          <c:showCatName val="0"/>
          <c:showSerName val="0"/>
          <c:showPercent val="0"/>
          <c:showBubbleSize val="0"/>
        </c:dLbls>
        <c:smooth val="0"/>
        <c:axId val="588005616"/>
        <c:axId val="588005056"/>
      </c:lineChart>
      <c:dateAx>
        <c:axId val="588005616"/>
        <c:scaling>
          <c:orientation val="minMax"/>
          <c:max val="43466"/>
        </c:scaling>
        <c:delete val="0"/>
        <c:axPos val="b"/>
        <c:numFmt formatCode="yyyy" sourceLinked="0"/>
        <c:majorTickMark val="out"/>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88005056"/>
        <c:crosses val="autoZero"/>
        <c:auto val="1"/>
        <c:lblOffset val="100"/>
        <c:baseTimeUnit val="years"/>
        <c:majorUnit val="3"/>
        <c:majorTimeUnit val="years"/>
      </c:dateAx>
      <c:valAx>
        <c:axId val="588005056"/>
        <c:scaling>
          <c:orientation val="minMax"/>
          <c:max val="4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88005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chemeClr val="dk1"/>
      </a:solid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US Natural Gas Supply/Demand</a:t>
            </a:r>
          </a:p>
        </c:rich>
      </c:tx>
      <c:layout/>
      <c:overlay val="0"/>
      <c:spPr>
        <a:noFill/>
        <a:ln>
          <a:noFill/>
        </a:ln>
        <a:effectLst/>
      </c:spPr>
    </c:title>
    <c:autoTitleDeleted val="0"/>
    <c:plotArea>
      <c:layout/>
      <c:lineChart>
        <c:grouping val="standard"/>
        <c:varyColors val="0"/>
        <c:ser>
          <c:idx val="0"/>
          <c:order val="0"/>
          <c:tx>
            <c:strRef>
              <c:f>'Data 1'!$B$3</c:f>
              <c:strCache>
                <c:ptCount val="1"/>
                <c:pt idx="0">
                  <c:v>U.S. Dry Natural Gas Production (EIA)</c:v>
                </c:pt>
              </c:strCache>
            </c:strRef>
          </c:tx>
          <c:spPr>
            <a:ln w="34925">
              <a:solidFill>
                <a:srgbClr val="FF0000"/>
              </a:solidFill>
            </a:ln>
            <a:effectLst>
              <a:outerShdw blurRad="50800" dist="38100" dir="2700000" algn="tl" rotWithShape="0">
                <a:prstClr val="black">
                  <a:alpha val="40000"/>
                </a:prstClr>
              </a:outerShdw>
            </a:effectLst>
          </c:spPr>
          <c:marker>
            <c:symbol val="none"/>
          </c:marker>
          <c:dLbls>
            <c:dLbl>
              <c:idx val="68"/>
              <c:layout>
                <c:manualLayout>
                  <c:x val="-1.8779314747818684E-2"/>
                  <c:y val="5.03360202504331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'Data 1'!$A$23:$A$92</c:f>
              <c:numCache>
                <c:formatCode>yyyy</c:formatCode>
                <c:ptCount val="69"/>
                <c:pt idx="0">
                  <c:v>18079</c:v>
                </c:pt>
                <c:pt idx="1">
                  <c:v>18444</c:v>
                </c:pt>
                <c:pt idx="2">
                  <c:v>18809</c:v>
                </c:pt>
                <c:pt idx="3">
                  <c:v>19175</c:v>
                </c:pt>
                <c:pt idx="4">
                  <c:v>19540</c:v>
                </c:pt>
                <c:pt idx="5">
                  <c:v>19905</c:v>
                </c:pt>
                <c:pt idx="6">
                  <c:v>20270</c:v>
                </c:pt>
                <c:pt idx="7">
                  <c:v>20636</c:v>
                </c:pt>
                <c:pt idx="8">
                  <c:v>21001</c:v>
                </c:pt>
                <c:pt idx="9">
                  <c:v>21366</c:v>
                </c:pt>
                <c:pt idx="10">
                  <c:v>21731</c:v>
                </c:pt>
                <c:pt idx="11">
                  <c:v>22097</c:v>
                </c:pt>
                <c:pt idx="12">
                  <c:v>22462</c:v>
                </c:pt>
                <c:pt idx="13">
                  <c:v>22827</c:v>
                </c:pt>
                <c:pt idx="14">
                  <c:v>23192</c:v>
                </c:pt>
                <c:pt idx="15">
                  <c:v>23558</c:v>
                </c:pt>
                <c:pt idx="16">
                  <c:v>23923</c:v>
                </c:pt>
                <c:pt idx="17">
                  <c:v>24288</c:v>
                </c:pt>
                <c:pt idx="18">
                  <c:v>24653</c:v>
                </c:pt>
                <c:pt idx="19">
                  <c:v>25019</c:v>
                </c:pt>
                <c:pt idx="20">
                  <c:v>25384</c:v>
                </c:pt>
                <c:pt idx="21">
                  <c:v>25749</c:v>
                </c:pt>
                <c:pt idx="22">
                  <c:v>26114</c:v>
                </c:pt>
                <c:pt idx="23">
                  <c:v>26480</c:v>
                </c:pt>
                <c:pt idx="24">
                  <c:v>26845</c:v>
                </c:pt>
                <c:pt idx="25">
                  <c:v>27210</c:v>
                </c:pt>
                <c:pt idx="26">
                  <c:v>27575</c:v>
                </c:pt>
                <c:pt idx="27">
                  <c:v>27941</c:v>
                </c:pt>
                <c:pt idx="28">
                  <c:v>28306</c:v>
                </c:pt>
                <c:pt idx="29">
                  <c:v>28671</c:v>
                </c:pt>
                <c:pt idx="30">
                  <c:v>29036</c:v>
                </c:pt>
                <c:pt idx="31">
                  <c:v>29402</c:v>
                </c:pt>
                <c:pt idx="32">
                  <c:v>29767</c:v>
                </c:pt>
                <c:pt idx="33">
                  <c:v>30132</c:v>
                </c:pt>
                <c:pt idx="34">
                  <c:v>30497</c:v>
                </c:pt>
                <c:pt idx="35">
                  <c:v>30863</c:v>
                </c:pt>
                <c:pt idx="36">
                  <c:v>31228</c:v>
                </c:pt>
                <c:pt idx="37">
                  <c:v>31593</c:v>
                </c:pt>
                <c:pt idx="38">
                  <c:v>31958</c:v>
                </c:pt>
                <c:pt idx="39">
                  <c:v>32324</c:v>
                </c:pt>
                <c:pt idx="40">
                  <c:v>32689</c:v>
                </c:pt>
                <c:pt idx="41">
                  <c:v>33054</c:v>
                </c:pt>
                <c:pt idx="42">
                  <c:v>33419</c:v>
                </c:pt>
                <c:pt idx="43">
                  <c:v>33785</c:v>
                </c:pt>
                <c:pt idx="44">
                  <c:v>34150</c:v>
                </c:pt>
                <c:pt idx="45">
                  <c:v>34515</c:v>
                </c:pt>
                <c:pt idx="46">
                  <c:v>34880</c:v>
                </c:pt>
                <c:pt idx="47">
                  <c:v>35246</c:v>
                </c:pt>
                <c:pt idx="48">
                  <c:v>35611</c:v>
                </c:pt>
                <c:pt idx="49">
                  <c:v>35976</c:v>
                </c:pt>
                <c:pt idx="50">
                  <c:v>36341</c:v>
                </c:pt>
                <c:pt idx="51">
                  <c:v>36707</c:v>
                </c:pt>
                <c:pt idx="52">
                  <c:v>37072</c:v>
                </c:pt>
                <c:pt idx="53">
                  <c:v>37437</c:v>
                </c:pt>
                <c:pt idx="54">
                  <c:v>37802</c:v>
                </c:pt>
                <c:pt idx="55">
                  <c:v>38168</c:v>
                </c:pt>
                <c:pt idx="56">
                  <c:v>38533</c:v>
                </c:pt>
                <c:pt idx="57">
                  <c:v>38898</c:v>
                </c:pt>
                <c:pt idx="58">
                  <c:v>39263</c:v>
                </c:pt>
                <c:pt idx="59">
                  <c:v>39629</c:v>
                </c:pt>
                <c:pt idx="60">
                  <c:v>39994</c:v>
                </c:pt>
                <c:pt idx="61">
                  <c:v>40359</c:v>
                </c:pt>
                <c:pt idx="62">
                  <c:v>40724</c:v>
                </c:pt>
                <c:pt idx="63">
                  <c:v>41090</c:v>
                </c:pt>
                <c:pt idx="64">
                  <c:v>41455</c:v>
                </c:pt>
                <c:pt idx="65">
                  <c:v>41820</c:v>
                </c:pt>
                <c:pt idx="66">
                  <c:v>42185</c:v>
                </c:pt>
                <c:pt idx="67">
                  <c:v>42551</c:v>
                </c:pt>
                <c:pt idx="68">
                  <c:v>42916</c:v>
                </c:pt>
              </c:numCache>
            </c:numRef>
          </c:cat>
          <c:val>
            <c:numRef>
              <c:f>'Data 1'!$E$23:$E$92</c:f>
              <c:numCache>
                <c:formatCode>0</c:formatCode>
                <c:ptCount val="69"/>
                <c:pt idx="0">
                  <c:v>14233.983561643836</c:v>
                </c:pt>
                <c:pt idx="1">
                  <c:v>16499.172602739727</c:v>
                </c:pt>
                <c:pt idx="2">
                  <c:v>19630.024657534246</c:v>
                </c:pt>
                <c:pt idx="3">
                  <c:v>21080.271232876712</c:v>
                </c:pt>
                <c:pt idx="4">
                  <c:v>22073.556164383561</c:v>
                </c:pt>
                <c:pt idx="5">
                  <c:v>22981.364383561642</c:v>
                </c:pt>
                <c:pt idx="6">
                  <c:v>24736.068493150684</c:v>
                </c:pt>
                <c:pt idx="7">
                  <c:v>26476.465753424658</c:v>
                </c:pt>
                <c:pt idx="8">
                  <c:v>28072.936986301371</c:v>
                </c:pt>
                <c:pt idx="9">
                  <c:v>28964.953424657535</c:v>
                </c:pt>
                <c:pt idx="10">
                  <c:v>31637.419178082193</c:v>
                </c:pt>
                <c:pt idx="11">
                  <c:v>33501.775342465757</c:v>
                </c:pt>
                <c:pt idx="12">
                  <c:v>34689.257534246579</c:v>
                </c:pt>
                <c:pt idx="13">
                  <c:v>36309.605479452053</c:v>
                </c:pt>
                <c:pt idx="14">
                  <c:v>38565.512328767123</c:v>
                </c:pt>
                <c:pt idx="15">
                  <c:v>40613.772602739729</c:v>
                </c:pt>
                <c:pt idx="16">
                  <c:v>41880.219178082189</c:v>
                </c:pt>
                <c:pt idx="17">
                  <c:v>45115.945205479453</c:v>
                </c:pt>
                <c:pt idx="18">
                  <c:v>47635.043835616438</c:v>
                </c:pt>
                <c:pt idx="19">
                  <c:v>50669.926027397261</c:v>
                </c:pt>
                <c:pt idx="20">
                  <c:v>54333.369863013701</c:v>
                </c:pt>
                <c:pt idx="21">
                  <c:v>57573.230136986298</c:v>
                </c:pt>
                <c:pt idx="22">
                  <c:v>59205.164383561641</c:v>
                </c:pt>
                <c:pt idx="23">
                  <c:v>59243.027397260274</c:v>
                </c:pt>
                <c:pt idx="24">
                  <c:v>59536.980821917808</c:v>
                </c:pt>
                <c:pt idx="25">
                  <c:v>56748.032876712328</c:v>
                </c:pt>
                <c:pt idx="26">
                  <c:v>52702.408219178084</c:v>
                </c:pt>
                <c:pt idx="27">
                  <c:v>52324.252054794524</c:v>
                </c:pt>
                <c:pt idx="28">
                  <c:v>52501.095890410958</c:v>
                </c:pt>
                <c:pt idx="29">
                  <c:v>52388.775342465757</c:v>
                </c:pt>
                <c:pt idx="30">
                  <c:v>53872.369863013701</c:v>
                </c:pt>
                <c:pt idx="31">
                  <c:v>53159.230136986298</c:v>
                </c:pt>
                <c:pt idx="32">
                  <c:v>52551.4</c:v>
                </c:pt>
                <c:pt idx="33">
                  <c:v>48822.073972602739</c:v>
                </c:pt>
                <c:pt idx="34">
                  <c:v>44094.419178082193</c:v>
                </c:pt>
                <c:pt idx="35">
                  <c:v>47853.361643835618</c:v>
                </c:pt>
                <c:pt idx="36">
                  <c:v>45079.049315068492</c:v>
                </c:pt>
                <c:pt idx="37">
                  <c:v>43997.342465753427</c:v>
                </c:pt>
                <c:pt idx="38">
                  <c:v>45535.838356164386</c:v>
                </c:pt>
                <c:pt idx="39">
                  <c:v>46856.495890410959</c:v>
                </c:pt>
                <c:pt idx="40">
                  <c:v>47426.424657534248</c:v>
                </c:pt>
                <c:pt idx="41">
                  <c:v>48793.627397260272</c:v>
                </c:pt>
                <c:pt idx="42">
                  <c:v>48487.128767123286</c:v>
                </c:pt>
                <c:pt idx="43">
                  <c:v>48876.446575342467</c:v>
                </c:pt>
                <c:pt idx="44">
                  <c:v>49576.602739726026</c:v>
                </c:pt>
                <c:pt idx="45">
                  <c:v>51564.452054794521</c:v>
                </c:pt>
                <c:pt idx="46">
                  <c:v>50955.284931506852</c:v>
                </c:pt>
                <c:pt idx="47">
                  <c:v>51654.967123287672</c:v>
                </c:pt>
                <c:pt idx="48">
                  <c:v>51787.367123287673</c:v>
                </c:pt>
                <c:pt idx="49">
                  <c:v>52119.353424657536</c:v>
                </c:pt>
                <c:pt idx="50">
                  <c:v>51595.156164383559</c:v>
                </c:pt>
                <c:pt idx="51">
                  <c:v>52553.369863013701</c:v>
                </c:pt>
                <c:pt idx="52">
                  <c:v>53743.317808219181</c:v>
                </c:pt>
                <c:pt idx="53">
                  <c:v>51856.953424657535</c:v>
                </c:pt>
                <c:pt idx="54">
                  <c:v>52324.778082191784</c:v>
                </c:pt>
                <c:pt idx="55">
                  <c:v>50933.94794520548</c:v>
                </c:pt>
                <c:pt idx="56">
                  <c:v>49453.693150684929</c:v>
                </c:pt>
                <c:pt idx="57">
                  <c:v>50694.808219178085</c:v>
                </c:pt>
                <c:pt idx="58">
                  <c:v>52783.632876712327</c:v>
                </c:pt>
                <c:pt idx="59">
                  <c:v>55229.046575342465</c:v>
                </c:pt>
                <c:pt idx="60">
                  <c:v>56503.709589041093</c:v>
                </c:pt>
                <c:pt idx="61">
                  <c:v>58398.649315068491</c:v>
                </c:pt>
                <c:pt idx="62">
                  <c:v>62744.873972602742</c:v>
                </c:pt>
                <c:pt idx="63">
                  <c:v>65844.56438356165</c:v>
                </c:pt>
                <c:pt idx="64">
                  <c:v>66316.501369863021</c:v>
                </c:pt>
                <c:pt idx="65">
                  <c:v>70930.42465753424</c:v>
                </c:pt>
                <c:pt idx="66">
                  <c:v>74151.945205479453</c:v>
                </c:pt>
                <c:pt idx="67">
                  <c:v>73048.695890410963</c:v>
                </c:pt>
                <c:pt idx="68">
                  <c:v>73550</c:v>
                </c:pt>
              </c:numCache>
            </c:numRef>
          </c:val>
          <c:smooth val="1"/>
        </c:ser>
        <c:ser>
          <c:idx val="1"/>
          <c:order val="1"/>
          <c:tx>
            <c:strRef>
              <c:f>'Data 1'!$C$22</c:f>
              <c:strCache>
                <c:ptCount val="1"/>
                <c:pt idx="0">
                  <c:v>U.S. Natural Gas Total Consumption (EIA)</c:v>
                </c:pt>
              </c:strCache>
            </c:strRef>
          </c:tx>
          <c:spPr>
            <a:ln w="44450" cap="rnd">
              <a:solidFill>
                <a:schemeClr val="accent1"/>
              </a:solidFill>
              <a:round/>
            </a:ln>
            <a:effectLst>
              <a:outerShdw blurRad="50800" dist="38100" dir="2700000" algn="tl" rotWithShape="0">
                <a:schemeClr val="bg1">
                  <a:lumMod val="50000"/>
                  <a:alpha val="40000"/>
                </a:schemeClr>
              </a:outerShdw>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Lst>
            </c:dLbl>
            <c:dLbl>
              <c:idx val="68"/>
              <c:layout>
                <c:manualLayout>
                  <c:x val="-0.16199136188177268"/>
                  <c:y val="-4.10768445610965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'Data 1'!$A$23:$A$92</c:f>
              <c:numCache>
                <c:formatCode>yyyy</c:formatCode>
                <c:ptCount val="69"/>
                <c:pt idx="0">
                  <c:v>18079</c:v>
                </c:pt>
                <c:pt idx="1">
                  <c:v>18444</c:v>
                </c:pt>
                <c:pt idx="2">
                  <c:v>18809</c:v>
                </c:pt>
                <c:pt idx="3">
                  <c:v>19175</c:v>
                </c:pt>
                <c:pt idx="4">
                  <c:v>19540</c:v>
                </c:pt>
                <c:pt idx="5">
                  <c:v>19905</c:v>
                </c:pt>
                <c:pt idx="6">
                  <c:v>20270</c:v>
                </c:pt>
                <c:pt idx="7">
                  <c:v>20636</c:v>
                </c:pt>
                <c:pt idx="8">
                  <c:v>21001</c:v>
                </c:pt>
                <c:pt idx="9">
                  <c:v>21366</c:v>
                </c:pt>
                <c:pt idx="10">
                  <c:v>21731</c:v>
                </c:pt>
                <c:pt idx="11">
                  <c:v>22097</c:v>
                </c:pt>
                <c:pt idx="12">
                  <c:v>22462</c:v>
                </c:pt>
                <c:pt idx="13">
                  <c:v>22827</c:v>
                </c:pt>
                <c:pt idx="14">
                  <c:v>23192</c:v>
                </c:pt>
                <c:pt idx="15">
                  <c:v>23558</c:v>
                </c:pt>
                <c:pt idx="16">
                  <c:v>23923</c:v>
                </c:pt>
                <c:pt idx="17">
                  <c:v>24288</c:v>
                </c:pt>
                <c:pt idx="18">
                  <c:v>24653</c:v>
                </c:pt>
                <c:pt idx="19">
                  <c:v>25019</c:v>
                </c:pt>
                <c:pt idx="20">
                  <c:v>25384</c:v>
                </c:pt>
                <c:pt idx="21">
                  <c:v>25749</c:v>
                </c:pt>
                <c:pt idx="22">
                  <c:v>26114</c:v>
                </c:pt>
                <c:pt idx="23">
                  <c:v>26480</c:v>
                </c:pt>
                <c:pt idx="24">
                  <c:v>26845</c:v>
                </c:pt>
                <c:pt idx="25">
                  <c:v>27210</c:v>
                </c:pt>
                <c:pt idx="26">
                  <c:v>27575</c:v>
                </c:pt>
                <c:pt idx="27">
                  <c:v>27941</c:v>
                </c:pt>
                <c:pt idx="28">
                  <c:v>28306</c:v>
                </c:pt>
                <c:pt idx="29">
                  <c:v>28671</c:v>
                </c:pt>
                <c:pt idx="30">
                  <c:v>29036</c:v>
                </c:pt>
                <c:pt idx="31">
                  <c:v>29402</c:v>
                </c:pt>
                <c:pt idx="32">
                  <c:v>29767</c:v>
                </c:pt>
                <c:pt idx="33">
                  <c:v>30132</c:v>
                </c:pt>
                <c:pt idx="34">
                  <c:v>30497</c:v>
                </c:pt>
                <c:pt idx="35">
                  <c:v>30863</c:v>
                </c:pt>
                <c:pt idx="36">
                  <c:v>31228</c:v>
                </c:pt>
                <c:pt idx="37">
                  <c:v>31593</c:v>
                </c:pt>
                <c:pt idx="38">
                  <c:v>31958</c:v>
                </c:pt>
                <c:pt idx="39">
                  <c:v>32324</c:v>
                </c:pt>
                <c:pt idx="40">
                  <c:v>32689</c:v>
                </c:pt>
                <c:pt idx="41">
                  <c:v>33054</c:v>
                </c:pt>
                <c:pt idx="42">
                  <c:v>33419</c:v>
                </c:pt>
                <c:pt idx="43">
                  <c:v>33785</c:v>
                </c:pt>
                <c:pt idx="44">
                  <c:v>34150</c:v>
                </c:pt>
                <c:pt idx="45">
                  <c:v>34515</c:v>
                </c:pt>
                <c:pt idx="46">
                  <c:v>34880</c:v>
                </c:pt>
                <c:pt idx="47">
                  <c:v>35246</c:v>
                </c:pt>
                <c:pt idx="48">
                  <c:v>35611</c:v>
                </c:pt>
                <c:pt idx="49">
                  <c:v>35976</c:v>
                </c:pt>
                <c:pt idx="50">
                  <c:v>36341</c:v>
                </c:pt>
                <c:pt idx="51">
                  <c:v>36707</c:v>
                </c:pt>
                <c:pt idx="52">
                  <c:v>37072</c:v>
                </c:pt>
                <c:pt idx="53">
                  <c:v>37437</c:v>
                </c:pt>
                <c:pt idx="54">
                  <c:v>37802</c:v>
                </c:pt>
                <c:pt idx="55">
                  <c:v>38168</c:v>
                </c:pt>
                <c:pt idx="56">
                  <c:v>38533</c:v>
                </c:pt>
                <c:pt idx="57">
                  <c:v>38898</c:v>
                </c:pt>
                <c:pt idx="58">
                  <c:v>39263</c:v>
                </c:pt>
                <c:pt idx="59">
                  <c:v>39629</c:v>
                </c:pt>
                <c:pt idx="60">
                  <c:v>39994</c:v>
                </c:pt>
                <c:pt idx="61">
                  <c:v>40359</c:v>
                </c:pt>
                <c:pt idx="62">
                  <c:v>40724</c:v>
                </c:pt>
                <c:pt idx="63">
                  <c:v>41090</c:v>
                </c:pt>
                <c:pt idx="64">
                  <c:v>41455</c:v>
                </c:pt>
                <c:pt idx="65">
                  <c:v>41820</c:v>
                </c:pt>
                <c:pt idx="66">
                  <c:v>42185</c:v>
                </c:pt>
                <c:pt idx="67">
                  <c:v>42551</c:v>
                </c:pt>
                <c:pt idx="68">
                  <c:v>42916</c:v>
                </c:pt>
              </c:numCache>
            </c:numRef>
          </c:cat>
          <c:val>
            <c:numRef>
              <c:f>'Data 1'!$F$23:$F$92</c:f>
              <c:numCache>
                <c:formatCode>0</c:formatCode>
                <c:ptCount val="69"/>
                <c:pt idx="0">
                  <c:v>13619.594520547946</c:v>
                </c:pt>
                <c:pt idx="1">
                  <c:v>15798.745205479452</c:v>
                </c:pt>
                <c:pt idx="2">
                  <c:v>18657.978082191781</c:v>
                </c:pt>
                <c:pt idx="3">
                  <c:v>19984.438356164384</c:v>
                </c:pt>
                <c:pt idx="4">
                  <c:v>20929.506849315068</c:v>
                </c:pt>
                <c:pt idx="5">
                  <c:v>22050.69589041096</c:v>
                </c:pt>
                <c:pt idx="6">
                  <c:v>23818.238356164384</c:v>
                </c:pt>
                <c:pt idx="7">
                  <c:v>25448.945205479453</c:v>
                </c:pt>
                <c:pt idx="8">
                  <c:v>26975.723287671233</c:v>
                </c:pt>
                <c:pt idx="9">
                  <c:v>28226.323287671232</c:v>
                </c:pt>
                <c:pt idx="10">
                  <c:v>31016.934246575343</c:v>
                </c:pt>
                <c:pt idx="11">
                  <c:v>32785.032876712328</c:v>
                </c:pt>
                <c:pt idx="12">
                  <c:v>34217.172602739724</c:v>
                </c:pt>
                <c:pt idx="13">
                  <c:v>36346.610958904108</c:v>
                </c:pt>
                <c:pt idx="14">
                  <c:v>38274.6</c:v>
                </c:pt>
                <c:pt idx="15">
                  <c:v>40585.775342465757</c:v>
                </c:pt>
                <c:pt idx="16">
                  <c:v>41862.235616438353</c:v>
                </c:pt>
                <c:pt idx="17">
                  <c:v>45075.076712328766</c:v>
                </c:pt>
                <c:pt idx="18">
                  <c:v>47639.342465753427</c:v>
                </c:pt>
                <c:pt idx="19">
                  <c:v>51046.745205479448</c:v>
                </c:pt>
                <c:pt idx="20">
                  <c:v>54948.602739726026</c:v>
                </c:pt>
                <c:pt idx="21">
                  <c:v>57916.126027397258</c:v>
                </c:pt>
                <c:pt idx="22">
                  <c:v>59708.09315068493</c:v>
                </c:pt>
                <c:pt idx="23">
                  <c:v>60551.920547945207</c:v>
                </c:pt>
                <c:pt idx="24">
                  <c:v>60409.213698630134</c:v>
                </c:pt>
                <c:pt idx="25">
                  <c:v>58145.569863013698</c:v>
                </c:pt>
                <c:pt idx="26">
                  <c:v>53527.652054794518</c:v>
                </c:pt>
                <c:pt idx="27">
                  <c:v>54647.934246575343</c:v>
                </c:pt>
                <c:pt idx="28">
                  <c:v>53481.043835616438</c:v>
                </c:pt>
                <c:pt idx="29">
                  <c:v>53773.912328767125</c:v>
                </c:pt>
                <c:pt idx="30">
                  <c:v>55454.139726027395</c:v>
                </c:pt>
                <c:pt idx="31">
                  <c:v>54458.336986301372</c:v>
                </c:pt>
                <c:pt idx="32">
                  <c:v>53161.254794520552</c:v>
                </c:pt>
                <c:pt idx="33">
                  <c:v>49317.95890410959</c:v>
                </c:pt>
                <c:pt idx="34">
                  <c:v>46123.046575342465</c:v>
                </c:pt>
                <c:pt idx="35">
                  <c:v>49179.52602739726</c:v>
                </c:pt>
                <c:pt idx="36">
                  <c:v>47345.049315068492</c:v>
                </c:pt>
                <c:pt idx="37">
                  <c:v>44441.90684931507</c:v>
                </c:pt>
                <c:pt idx="38">
                  <c:v>47152.901369863015</c:v>
                </c:pt>
                <c:pt idx="39">
                  <c:v>49396.123287671231</c:v>
                </c:pt>
                <c:pt idx="40">
                  <c:v>52380.81369863014</c:v>
                </c:pt>
                <c:pt idx="41">
                  <c:v>52530.290410958907</c:v>
                </c:pt>
                <c:pt idx="42">
                  <c:v>53594.704109589038</c:v>
                </c:pt>
                <c:pt idx="43">
                  <c:v>55419.80273972603</c:v>
                </c:pt>
                <c:pt idx="44">
                  <c:v>56958.471232876713</c:v>
                </c:pt>
                <c:pt idx="45">
                  <c:v>58211.227397260271</c:v>
                </c:pt>
                <c:pt idx="46">
                  <c:v>60840.791780821921</c:v>
                </c:pt>
                <c:pt idx="47">
                  <c:v>61942.684931506847</c:v>
                </c:pt>
                <c:pt idx="48">
                  <c:v>62294.087671232875</c:v>
                </c:pt>
                <c:pt idx="49">
                  <c:v>60947.824657534249</c:v>
                </c:pt>
                <c:pt idx="50">
                  <c:v>61383.975342465754</c:v>
                </c:pt>
                <c:pt idx="51">
                  <c:v>63926.358904109591</c:v>
                </c:pt>
                <c:pt idx="52">
                  <c:v>60927.736986301366</c:v>
                </c:pt>
                <c:pt idx="53">
                  <c:v>63087.728767123284</c:v>
                </c:pt>
                <c:pt idx="54">
                  <c:v>61031.512328767123</c:v>
                </c:pt>
                <c:pt idx="55">
                  <c:v>61376.838356164386</c:v>
                </c:pt>
                <c:pt idx="56">
                  <c:v>60313.517808219178</c:v>
                </c:pt>
                <c:pt idx="57">
                  <c:v>59449.509589041096</c:v>
                </c:pt>
                <c:pt idx="58">
                  <c:v>63298.063013698629</c:v>
                </c:pt>
                <c:pt idx="59">
                  <c:v>63772.624657534245</c:v>
                </c:pt>
                <c:pt idx="60">
                  <c:v>62767.336986301372</c:v>
                </c:pt>
                <c:pt idx="61">
                  <c:v>65991.224657534243</c:v>
                </c:pt>
                <c:pt idx="62">
                  <c:v>67061.438356164377</c:v>
                </c:pt>
                <c:pt idx="63">
                  <c:v>69968.457534246569</c:v>
                </c:pt>
                <c:pt idx="64">
                  <c:v>71657.728767123292</c:v>
                </c:pt>
                <c:pt idx="65">
                  <c:v>72858.561643835623</c:v>
                </c:pt>
                <c:pt idx="66">
                  <c:v>74640.706849315073</c:v>
                </c:pt>
                <c:pt idx="67">
                  <c:v>75302.786301369866</c:v>
                </c:pt>
                <c:pt idx="68">
                  <c:v>73710</c:v>
                </c:pt>
              </c:numCache>
            </c:numRef>
          </c:val>
          <c:smooth val="1"/>
        </c:ser>
        <c:dLbls>
          <c:showLegendKey val="0"/>
          <c:showVal val="0"/>
          <c:showCatName val="0"/>
          <c:showSerName val="0"/>
          <c:showPercent val="0"/>
          <c:showBubbleSize val="0"/>
        </c:dLbls>
        <c:smooth val="0"/>
        <c:axId val="588011776"/>
        <c:axId val="588012336"/>
      </c:lineChart>
      <c:dateAx>
        <c:axId val="588011776"/>
        <c:scaling>
          <c:orientation val="minMax"/>
          <c:max val="43466"/>
          <c:min val="29221"/>
        </c:scaling>
        <c:delete val="0"/>
        <c:axPos val="b"/>
        <c:numFmt formatCode="yyyy" sourceLinked="0"/>
        <c:majorTickMark val="none"/>
        <c:minorTickMark val="cross"/>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88012336"/>
        <c:crosses val="autoZero"/>
        <c:auto val="1"/>
        <c:lblOffset val="100"/>
        <c:baseTimeUnit val="years"/>
        <c:majorUnit val="3"/>
        <c:majorTimeUnit val="years"/>
      </c:dateAx>
      <c:valAx>
        <c:axId val="588012336"/>
        <c:scaling>
          <c:orientation val="minMax"/>
          <c:min val="4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588011776"/>
        <c:crosses val="autoZero"/>
        <c:crossBetween val="between"/>
      </c:valAx>
      <c:spPr>
        <a:noFill/>
        <a:ln w="25400">
          <a:noFill/>
        </a:ln>
      </c:spPr>
    </c:plotArea>
    <c:legend>
      <c:legendPos val="b"/>
      <c:layout>
        <c:manualLayout>
          <c:xMode val="edge"/>
          <c:yMode val="edge"/>
          <c:x val="2.3656380790239052E-2"/>
          <c:y val="0.86955234762321376"/>
          <c:w val="0.96890345463573813"/>
          <c:h val="0.11463740643530673"/>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US" sz="2000"/>
              <a:t>Relative North American Gas Prices</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1842697171368931"/>
          <c:y val="0.13767108461423297"/>
          <c:w val="0.84052433814470306"/>
          <c:h val="0.63669035699547183"/>
        </c:manualLayout>
      </c:layout>
      <c:lineChart>
        <c:grouping val="standard"/>
        <c:varyColors val="0"/>
        <c:ser>
          <c:idx val="0"/>
          <c:order val="0"/>
          <c:tx>
            <c:strRef>
              <c:f>'Historical Pricing'!$AU$1</c:f>
              <c:strCache>
                <c:ptCount val="1"/>
                <c:pt idx="0">
                  <c:v>Henry Hub Spot Price ($/MMBTU)</c:v>
                </c:pt>
              </c:strCache>
            </c:strRef>
          </c:tx>
          <c:spPr>
            <a:ln w="53975" cap="rnd">
              <a:solidFill>
                <a:schemeClr val="accent1"/>
              </a:solidFill>
              <a:round/>
            </a:ln>
            <a:effectLst/>
          </c:spPr>
          <c:marker>
            <c:symbol val="none"/>
          </c:marker>
          <c:cat>
            <c:numRef>
              <c:f>'Historical Pricing'!$BL$70:$BL$369</c:f>
              <c:numCache>
                <c:formatCode>General</c:formatCode>
                <c:ptCount val="300"/>
                <c:pt idx="6" formatCode="mmm\-yyyy">
                  <c:v>35991</c:v>
                </c:pt>
                <c:pt idx="7" formatCode="mmm\-yyyy">
                  <c:v>36022</c:v>
                </c:pt>
                <c:pt idx="8" formatCode="mmm\-yyyy">
                  <c:v>36053</c:v>
                </c:pt>
                <c:pt idx="9" formatCode="mmm\-yyyy">
                  <c:v>36083</c:v>
                </c:pt>
                <c:pt idx="10" formatCode="mmm\-yyyy">
                  <c:v>36114</c:v>
                </c:pt>
                <c:pt idx="11" formatCode="mmm\-yyyy">
                  <c:v>36144</c:v>
                </c:pt>
                <c:pt idx="12" formatCode="mmm\-yyyy">
                  <c:v>36175</c:v>
                </c:pt>
                <c:pt idx="13" formatCode="mmm\-yyyy">
                  <c:v>36206</c:v>
                </c:pt>
                <c:pt idx="14" formatCode="mmm\-yyyy">
                  <c:v>36234</c:v>
                </c:pt>
                <c:pt idx="15" formatCode="mmm\-yyyy">
                  <c:v>36265</c:v>
                </c:pt>
                <c:pt idx="16" formatCode="mmm\-yyyy">
                  <c:v>36295</c:v>
                </c:pt>
                <c:pt idx="17" formatCode="mmm\-yyyy">
                  <c:v>36326</c:v>
                </c:pt>
                <c:pt idx="18" formatCode="mmm\-yyyy">
                  <c:v>36356</c:v>
                </c:pt>
                <c:pt idx="19" formatCode="mmm\-yyyy">
                  <c:v>36387</c:v>
                </c:pt>
                <c:pt idx="20" formatCode="mmm\-yyyy">
                  <c:v>36418</c:v>
                </c:pt>
                <c:pt idx="21" formatCode="mmm\-yyyy">
                  <c:v>36448</c:v>
                </c:pt>
                <c:pt idx="22" formatCode="mmm\-yyyy">
                  <c:v>36479</c:v>
                </c:pt>
                <c:pt idx="23" formatCode="mmm\-yyyy">
                  <c:v>36509</c:v>
                </c:pt>
                <c:pt idx="24" formatCode="mmm\-yyyy">
                  <c:v>36540</c:v>
                </c:pt>
                <c:pt idx="25" formatCode="mmm\-yyyy">
                  <c:v>36571</c:v>
                </c:pt>
                <c:pt idx="26" formatCode="mmm\-yyyy">
                  <c:v>36600</c:v>
                </c:pt>
                <c:pt idx="27" formatCode="mmm\-yyyy">
                  <c:v>36631</c:v>
                </c:pt>
                <c:pt idx="28" formatCode="mmm\-yyyy">
                  <c:v>36661</c:v>
                </c:pt>
                <c:pt idx="29" formatCode="mmm\-yyyy">
                  <c:v>36692</c:v>
                </c:pt>
                <c:pt idx="30" formatCode="mmm\-yyyy">
                  <c:v>36722</c:v>
                </c:pt>
                <c:pt idx="31" formatCode="mmm\-yyyy">
                  <c:v>36753</c:v>
                </c:pt>
                <c:pt idx="32" formatCode="mmm\-yyyy">
                  <c:v>36784</c:v>
                </c:pt>
                <c:pt idx="33" formatCode="mmm\-yyyy">
                  <c:v>36814</c:v>
                </c:pt>
                <c:pt idx="34" formatCode="mmm\-yyyy">
                  <c:v>36845</c:v>
                </c:pt>
                <c:pt idx="35" formatCode="mmm\-yyyy">
                  <c:v>36875</c:v>
                </c:pt>
                <c:pt idx="36" formatCode="mmm\-yyyy">
                  <c:v>36906</c:v>
                </c:pt>
                <c:pt idx="37" formatCode="mmm\-yyyy">
                  <c:v>36937</c:v>
                </c:pt>
                <c:pt idx="38" formatCode="mmm\-yyyy">
                  <c:v>36965</c:v>
                </c:pt>
                <c:pt idx="39" formatCode="mmm\-yyyy">
                  <c:v>36996</c:v>
                </c:pt>
                <c:pt idx="40" formatCode="mmm\-yyyy">
                  <c:v>37026</c:v>
                </c:pt>
                <c:pt idx="41" formatCode="mmm\-yyyy">
                  <c:v>37057</c:v>
                </c:pt>
                <c:pt idx="42" formatCode="mmm\-yyyy">
                  <c:v>37087</c:v>
                </c:pt>
                <c:pt idx="43" formatCode="mmm\-yyyy">
                  <c:v>37118</c:v>
                </c:pt>
                <c:pt idx="44" formatCode="mmm\-yyyy">
                  <c:v>37149</c:v>
                </c:pt>
                <c:pt idx="45" formatCode="mmm\-yyyy">
                  <c:v>37179</c:v>
                </c:pt>
                <c:pt idx="46" formatCode="mmm\-yyyy">
                  <c:v>37210</c:v>
                </c:pt>
                <c:pt idx="47" formatCode="mmm\-yyyy">
                  <c:v>37240</c:v>
                </c:pt>
                <c:pt idx="48" formatCode="mmm\-yyyy">
                  <c:v>37271</c:v>
                </c:pt>
                <c:pt idx="49" formatCode="mmm\-yyyy">
                  <c:v>37302</c:v>
                </c:pt>
                <c:pt idx="50" formatCode="mmm\-yyyy">
                  <c:v>37330</c:v>
                </c:pt>
                <c:pt idx="51" formatCode="mmm\-yyyy">
                  <c:v>37361</c:v>
                </c:pt>
                <c:pt idx="52" formatCode="mmm\-yyyy">
                  <c:v>37391</c:v>
                </c:pt>
                <c:pt idx="53" formatCode="mmm\-yyyy">
                  <c:v>37422</c:v>
                </c:pt>
                <c:pt idx="54" formatCode="mmm\-yyyy">
                  <c:v>37452</c:v>
                </c:pt>
                <c:pt idx="55" formatCode="mmm\-yyyy">
                  <c:v>37483</c:v>
                </c:pt>
                <c:pt idx="56" formatCode="mmm\-yyyy">
                  <c:v>37514</c:v>
                </c:pt>
                <c:pt idx="57" formatCode="mmm\-yyyy">
                  <c:v>37544</c:v>
                </c:pt>
                <c:pt idx="58" formatCode="mmm\-yyyy">
                  <c:v>37575</c:v>
                </c:pt>
                <c:pt idx="59" formatCode="mmm\-yyyy">
                  <c:v>37605</c:v>
                </c:pt>
                <c:pt idx="60" formatCode="mmm\-yyyy">
                  <c:v>37636</c:v>
                </c:pt>
                <c:pt idx="61" formatCode="mmm\-yyyy">
                  <c:v>37667</c:v>
                </c:pt>
                <c:pt idx="62" formatCode="mmm\-yyyy">
                  <c:v>37695</c:v>
                </c:pt>
                <c:pt idx="63" formatCode="mmm\-yyyy">
                  <c:v>37726</c:v>
                </c:pt>
                <c:pt idx="64" formatCode="mmm\-yyyy">
                  <c:v>37756</c:v>
                </c:pt>
                <c:pt idx="65" formatCode="mmm\-yyyy">
                  <c:v>37787</c:v>
                </c:pt>
                <c:pt idx="66" formatCode="mmm\-yyyy">
                  <c:v>37817</c:v>
                </c:pt>
                <c:pt idx="67" formatCode="mmm\-yyyy">
                  <c:v>37848</c:v>
                </c:pt>
                <c:pt idx="68" formatCode="mmm\-yyyy">
                  <c:v>37879</c:v>
                </c:pt>
                <c:pt idx="69" formatCode="mmm\-yyyy">
                  <c:v>37909</c:v>
                </c:pt>
                <c:pt idx="70" formatCode="mmm\-yyyy">
                  <c:v>37940</c:v>
                </c:pt>
                <c:pt idx="71" formatCode="mmm\-yyyy">
                  <c:v>37970</c:v>
                </c:pt>
                <c:pt idx="72" formatCode="mmm\-yyyy">
                  <c:v>38001</c:v>
                </c:pt>
                <c:pt idx="73" formatCode="mmm\-yyyy">
                  <c:v>38032</c:v>
                </c:pt>
                <c:pt idx="74" formatCode="mmm\-yyyy">
                  <c:v>38061</c:v>
                </c:pt>
                <c:pt idx="75" formatCode="mmm\-yyyy">
                  <c:v>38092</c:v>
                </c:pt>
                <c:pt idx="76" formatCode="mmm\-yyyy">
                  <c:v>38122</c:v>
                </c:pt>
                <c:pt idx="77" formatCode="mmm\-yyyy">
                  <c:v>38153</c:v>
                </c:pt>
                <c:pt idx="78" formatCode="mmm\-yyyy">
                  <c:v>38183</c:v>
                </c:pt>
                <c:pt idx="79" formatCode="mmm\-yyyy">
                  <c:v>38214</c:v>
                </c:pt>
                <c:pt idx="80" formatCode="mmm\-yyyy">
                  <c:v>38245</c:v>
                </c:pt>
                <c:pt idx="81" formatCode="mmm\-yyyy">
                  <c:v>38275</c:v>
                </c:pt>
                <c:pt idx="82" formatCode="mmm\-yyyy">
                  <c:v>38306</c:v>
                </c:pt>
                <c:pt idx="83" formatCode="mmm\-yyyy">
                  <c:v>38336</c:v>
                </c:pt>
                <c:pt idx="84" formatCode="mmm\-yyyy">
                  <c:v>38367</c:v>
                </c:pt>
                <c:pt idx="85" formatCode="mmm\-yyyy">
                  <c:v>38398</c:v>
                </c:pt>
                <c:pt idx="86" formatCode="mmm\-yyyy">
                  <c:v>38426</c:v>
                </c:pt>
                <c:pt idx="87" formatCode="mmm\-yyyy">
                  <c:v>38457</c:v>
                </c:pt>
                <c:pt idx="88" formatCode="mmm\-yyyy">
                  <c:v>38487</c:v>
                </c:pt>
                <c:pt idx="89" formatCode="mmm\-yyyy">
                  <c:v>38518</c:v>
                </c:pt>
                <c:pt idx="90" formatCode="mmm\-yyyy">
                  <c:v>38548</c:v>
                </c:pt>
                <c:pt idx="91" formatCode="mmm\-yyyy">
                  <c:v>38579</c:v>
                </c:pt>
                <c:pt idx="92" formatCode="mmm\-yyyy">
                  <c:v>38610</c:v>
                </c:pt>
                <c:pt idx="93" formatCode="mmm\-yyyy">
                  <c:v>38640</c:v>
                </c:pt>
                <c:pt idx="94" formatCode="mmm\-yyyy">
                  <c:v>38671</c:v>
                </c:pt>
                <c:pt idx="95" formatCode="mmm\-yyyy">
                  <c:v>38701</c:v>
                </c:pt>
                <c:pt idx="96" formatCode="mmm\-yyyy">
                  <c:v>38732</c:v>
                </c:pt>
                <c:pt idx="97" formatCode="mmm\-yyyy">
                  <c:v>38763</c:v>
                </c:pt>
                <c:pt idx="98" formatCode="mmm\-yyyy">
                  <c:v>38791</c:v>
                </c:pt>
                <c:pt idx="99" formatCode="mmm\-yyyy">
                  <c:v>38822</c:v>
                </c:pt>
                <c:pt idx="100" formatCode="mmm\-yyyy">
                  <c:v>38852</c:v>
                </c:pt>
                <c:pt idx="101" formatCode="mmm\-yyyy">
                  <c:v>38883</c:v>
                </c:pt>
                <c:pt idx="102" formatCode="mmm\-yyyy">
                  <c:v>38913</c:v>
                </c:pt>
                <c:pt idx="103" formatCode="mmm\-yyyy">
                  <c:v>38944</c:v>
                </c:pt>
                <c:pt idx="104" formatCode="mmm\-yyyy">
                  <c:v>38975</c:v>
                </c:pt>
                <c:pt idx="105" formatCode="mmm\-yyyy">
                  <c:v>39005</c:v>
                </c:pt>
                <c:pt idx="106" formatCode="mmm\-yyyy">
                  <c:v>39036</c:v>
                </c:pt>
                <c:pt idx="107" formatCode="mmm\-yyyy">
                  <c:v>39066</c:v>
                </c:pt>
                <c:pt idx="108" formatCode="mmm\-yyyy">
                  <c:v>39097</c:v>
                </c:pt>
                <c:pt idx="109" formatCode="mmm\-yyyy">
                  <c:v>39128</c:v>
                </c:pt>
                <c:pt idx="110" formatCode="mmm\-yyyy">
                  <c:v>39156</c:v>
                </c:pt>
                <c:pt idx="111" formatCode="mmm\-yyyy">
                  <c:v>39187</c:v>
                </c:pt>
                <c:pt idx="112" formatCode="mmm\-yyyy">
                  <c:v>39217</c:v>
                </c:pt>
                <c:pt idx="113" formatCode="mmm\-yyyy">
                  <c:v>39248</c:v>
                </c:pt>
                <c:pt idx="114" formatCode="mmm\-yyyy">
                  <c:v>39278</c:v>
                </c:pt>
                <c:pt idx="115" formatCode="mmm\-yyyy">
                  <c:v>39309</c:v>
                </c:pt>
                <c:pt idx="116" formatCode="mmm\-yyyy">
                  <c:v>39340</c:v>
                </c:pt>
                <c:pt idx="117" formatCode="mmm\-yyyy">
                  <c:v>39370</c:v>
                </c:pt>
                <c:pt idx="118" formatCode="mmm\-yyyy">
                  <c:v>39401</c:v>
                </c:pt>
                <c:pt idx="119" formatCode="mmm\-yyyy">
                  <c:v>39431</c:v>
                </c:pt>
                <c:pt idx="120" formatCode="mmm\-yyyy">
                  <c:v>39462</c:v>
                </c:pt>
                <c:pt idx="121" formatCode="mmm\-yyyy">
                  <c:v>39493</c:v>
                </c:pt>
                <c:pt idx="122" formatCode="mmm\-yyyy">
                  <c:v>39522</c:v>
                </c:pt>
                <c:pt idx="123" formatCode="mmm\-yyyy">
                  <c:v>39553</c:v>
                </c:pt>
                <c:pt idx="124" formatCode="mmm\-yyyy">
                  <c:v>39583</c:v>
                </c:pt>
                <c:pt idx="125" formatCode="mmm\-yyyy">
                  <c:v>39614</c:v>
                </c:pt>
                <c:pt idx="126" formatCode="mmm\-yyyy">
                  <c:v>39644</c:v>
                </c:pt>
                <c:pt idx="127" formatCode="mmm\-yyyy">
                  <c:v>39675</c:v>
                </c:pt>
                <c:pt idx="128" formatCode="mmm\-yyyy">
                  <c:v>39706</c:v>
                </c:pt>
                <c:pt idx="129" formatCode="mmm\-yyyy">
                  <c:v>39736</c:v>
                </c:pt>
                <c:pt idx="130" formatCode="mmm\-yyyy">
                  <c:v>39767</c:v>
                </c:pt>
                <c:pt idx="131" formatCode="mmm\-yyyy">
                  <c:v>39797</c:v>
                </c:pt>
                <c:pt idx="132" formatCode="mmm\-yyyy">
                  <c:v>39828</c:v>
                </c:pt>
                <c:pt idx="133" formatCode="mmm\-yyyy">
                  <c:v>39859</c:v>
                </c:pt>
                <c:pt idx="134" formatCode="mmm\-yyyy">
                  <c:v>39887</c:v>
                </c:pt>
                <c:pt idx="135" formatCode="mmm\-yyyy">
                  <c:v>39918</c:v>
                </c:pt>
                <c:pt idx="136" formatCode="mmm\-yyyy">
                  <c:v>39948</c:v>
                </c:pt>
                <c:pt idx="137" formatCode="mmm\-yyyy">
                  <c:v>39979</c:v>
                </c:pt>
                <c:pt idx="138" formatCode="mmm\-yyyy">
                  <c:v>40009</c:v>
                </c:pt>
                <c:pt idx="139" formatCode="mmm\-yyyy">
                  <c:v>40040</c:v>
                </c:pt>
                <c:pt idx="140" formatCode="mmm\-yyyy">
                  <c:v>40071</c:v>
                </c:pt>
                <c:pt idx="141" formatCode="mmm\-yyyy">
                  <c:v>40101</c:v>
                </c:pt>
                <c:pt idx="142" formatCode="mmm\-yyyy">
                  <c:v>40132</c:v>
                </c:pt>
                <c:pt idx="143" formatCode="mmm\-yyyy">
                  <c:v>40162</c:v>
                </c:pt>
                <c:pt idx="144" formatCode="mmm\-yyyy">
                  <c:v>40193</c:v>
                </c:pt>
                <c:pt idx="145" formatCode="mmm\-yyyy">
                  <c:v>40224</c:v>
                </c:pt>
                <c:pt idx="146" formatCode="mmm\-yyyy">
                  <c:v>40252</c:v>
                </c:pt>
                <c:pt idx="147" formatCode="mmm\-yyyy">
                  <c:v>40283</c:v>
                </c:pt>
                <c:pt idx="148" formatCode="mmm\-yyyy">
                  <c:v>40313</c:v>
                </c:pt>
                <c:pt idx="149" formatCode="mmm\-yyyy">
                  <c:v>40344</c:v>
                </c:pt>
                <c:pt idx="150" formatCode="mmm\-yyyy">
                  <c:v>40374</c:v>
                </c:pt>
                <c:pt idx="151" formatCode="mmm\-yyyy">
                  <c:v>40405</c:v>
                </c:pt>
                <c:pt idx="152" formatCode="mmm\-yyyy">
                  <c:v>40436</c:v>
                </c:pt>
                <c:pt idx="153" formatCode="mmm\-yyyy">
                  <c:v>40466</c:v>
                </c:pt>
                <c:pt idx="154" formatCode="mmm\-yyyy">
                  <c:v>40497</c:v>
                </c:pt>
                <c:pt idx="155" formatCode="mmm\-yyyy">
                  <c:v>40527</c:v>
                </c:pt>
                <c:pt idx="156" formatCode="mmm\-yyyy">
                  <c:v>40558</c:v>
                </c:pt>
                <c:pt idx="157" formatCode="mmm\-yyyy">
                  <c:v>40589</c:v>
                </c:pt>
                <c:pt idx="158" formatCode="mmm\-yyyy">
                  <c:v>40617</c:v>
                </c:pt>
                <c:pt idx="159" formatCode="mmm\-yyyy">
                  <c:v>40648</c:v>
                </c:pt>
                <c:pt idx="160" formatCode="mmm\-yyyy">
                  <c:v>40678</c:v>
                </c:pt>
                <c:pt idx="161" formatCode="mmm\-yyyy">
                  <c:v>40709</c:v>
                </c:pt>
                <c:pt idx="162" formatCode="mmm\-yyyy">
                  <c:v>40739</c:v>
                </c:pt>
                <c:pt idx="163" formatCode="mmm\-yyyy">
                  <c:v>40770</c:v>
                </c:pt>
                <c:pt idx="164" formatCode="mmm\-yyyy">
                  <c:v>40801</c:v>
                </c:pt>
                <c:pt idx="165" formatCode="mmm\-yyyy">
                  <c:v>40831</c:v>
                </c:pt>
                <c:pt idx="166" formatCode="mmm\-yyyy">
                  <c:v>40862</c:v>
                </c:pt>
                <c:pt idx="167" formatCode="mmm\-yyyy">
                  <c:v>40892</c:v>
                </c:pt>
                <c:pt idx="168" formatCode="mmm\-yyyy">
                  <c:v>40923</c:v>
                </c:pt>
                <c:pt idx="169" formatCode="mmm\-yyyy">
                  <c:v>40954</c:v>
                </c:pt>
                <c:pt idx="170" formatCode="mmm\-yyyy">
                  <c:v>40983</c:v>
                </c:pt>
                <c:pt idx="171" formatCode="mmm\-yyyy">
                  <c:v>41014</c:v>
                </c:pt>
                <c:pt idx="172" formatCode="mmm\-yyyy">
                  <c:v>41044</c:v>
                </c:pt>
                <c:pt idx="173" formatCode="mmm\-yyyy">
                  <c:v>41075</c:v>
                </c:pt>
                <c:pt idx="174" formatCode="mmm\-yyyy">
                  <c:v>41105</c:v>
                </c:pt>
                <c:pt idx="175" formatCode="mmm\-yyyy">
                  <c:v>41136</c:v>
                </c:pt>
                <c:pt idx="176" formatCode="mmm\-yyyy">
                  <c:v>41167</c:v>
                </c:pt>
                <c:pt idx="177" formatCode="mmm\-yyyy">
                  <c:v>41197</c:v>
                </c:pt>
                <c:pt idx="178" formatCode="mmm\-yyyy">
                  <c:v>41228</c:v>
                </c:pt>
                <c:pt idx="179" formatCode="mmm\-yyyy">
                  <c:v>41258</c:v>
                </c:pt>
                <c:pt idx="180" formatCode="mmm\-yyyy">
                  <c:v>41289</c:v>
                </c:pt>
                <c:pt idx="181" formatCode="mmm\-yyyy">
                  <c:v>41320</c:v>
                </c:pt>
                <c:pt idx="182" formatCode="mmm\-yyyy">
                  <c:v>41348</c:v>
                </c:pt>
                <c:pt idx="183" formatCode="mmm\-yyyy">
                  <c:v>41379</c:v>
                </c:pt>
                <c:pt idx="184" formatCode="mmm\-yyyy">
                  <c:v>41409</c:v>
                </c:pt>
                <c:pt idx="185" formatCode="mmm\-yyyy">
                  <c:v>41440</c:v>
                </c:pt>
                <c:pt idx="186" formatCode="mmm\-yyyy">
                  <c:v>41470</c:v>
                </c:pt>
                <c:pt idx="187" formatCode="mmm\-yyyy">
                  <c:v>41501</c:v>
                </c:pt>
                <c:pt idx="188" formatCode="mmm\-yyyy">
                  <c:v>41532</c:v>
                </c:pt>
                <c:pt idx="189" formatCode="mmm\-yyyy">
                  <c:v>41562</c:v>
                </c:pt>
                <c:pt idx="190" formatCode="mmm\-yyyy">
                  <c:v>41593</c:v>
                </c:pt>
                <c:pt idx="191" formatCode="mmm\-yyyy">
                  <c:v>41623</c:v>
                </c:pt>
                <c:pt idx="192" formatCode="mmm\-yyyy">
                  <c:v>41654</c:v>
                </c:pt>
                <c:pt idx="193" formatCode="mmm\-yyyy">
                  <c:v>41685</c:v>
                </c:pt>
                <c:pt idx="194" formatCode="mmm\-yyyy">
                  <c:v>41713</c:v>
                </c:pt>
                <c:pt idx="195" formatCode="mmm\-yyyy">
                  <c:v>41744</c:v>
                </c:pt>
                <c:pt idx="196" formatCode="mmm\-yyyy">
                  <c:v>41774</c:v>
                </c:pt>
                <c:pt idx="197" formatCode="mmm\-yyyy">
                  <c:v>41805</c:v>
                </c:pt>
                <c:pt idx="198" formatCode="mmm\-yyyy">
                  <c:v>41835</c:v>
                </c:pt>
                <c:pt idx="199" formatCode="mmm\-yyyy">
                  <c:v>41866</c:v>
                </c:pt>
                <c:pt idx="200" formatCode="mmm\-yyyy">
                  <c:v>41897</c:v>
                </c:pt>
                <c:pt idx="201" formatCode="mmm\-yyyy">
                  <c:v>41927</c:v>
                </c:pt>
                <c:pt idx="202" formatCode="mmm\-yyyy">
                  <c:v>41958</c:v>
                </c:pt>
                <c:pt idx="203" formatCode="mmm\-yyyy">
                  <c:v>41988</c:v>
                </c:pt>
                <c:pt idx="204" formatCode="mmm\-yyyy">
                  <c:v>42019</c:v>
                </c:pt>
                <c:pt idx="205" formatCode="mmm\-yyyy">
                  <c:v>42050</c:v>
                </c:pt>
                <c:pt idx="206" formatCode="mmm\-yyyy">
                  <c:v>42078</c:v>
                </c:pt>
                <c:pt idx="207" formatCode="mmm\-yyyy">
                  <c:v>42109</c:v>
                </c:pt>
                <c:pt idx="208" formatCode="mmm\-yyyy">
                  <c:v>42139</c:v>
                </c:pt>
                <c:pt idx="209" formatCode="mmm\-yyyy">
                  <c:v>42170</c:v>
                </c:pt>
                <c:pt idx="210" formatCode="mmm\-yyyy">
                  <c:v>42200</c:v>
                </c:pt>
                <c:pt idx="211" formatCode="mmm\-yyyy">
                  <c:v>42231</c:v>
                </c:pt>
                <c:pt idx="212" formatCode="mmm\-yyyy">
                  <c:v>42262</c:v>
                </c:pt>
                <c:pt idx="213" formatCode="mmm\-yyyy">
                  <c:v>42292</c:v>
                </c:pt>
                <c:pt idx="214" formatCode="mmm\-yyyy">
                  <c:v>42323</c:v>
                </c:pt>
                <c:pt idx="215" formatCode="mmm\-yyyy">
                  <c:v>42353</c:v>
                </c:pt>
                <c:pt idx="216" formatCode="mmm\-yyyy">
                  <c:v>42384</c:v>
                </c:pt>
                <c:pt idx="217" formatCode="mmm\-yyyy">
                  <c:v>42415</c:v>
                </c:pt>
                <c:pt idx="218" formatCode="mmm\-yyyy">
                  <c:v>42444</c:v>
                </c:pt>
                <c:pt idx="219" formatCode="mmm\-yyyy">
                  <c:v>42475</c:v>
                </c:pt>
                <c:pt idx="220" formatCode="mmm\-yyyy">
                  <c:v>42505</c:v>
                </c:pt>
                <c:pt idx="221" formatCode="mmm\-yyyy">
                  <c:v>42536</c:v>
                </c:pt>
                <c:pt idx="222" formatCode="mmm\-yyyy">
                  <c:v>42566</c:v>
                </c:pt>
                <c:pt idx="223" formatCode="mmm\-yyyy">
                  <c:v>42597</c:v>
                </c:pt>
                <c:pt idx="224" formatCode="mmm\-yyyy">
                  <c:v>42628</c:v>
                </c:pt>
                <c:pt idx="225" formatCode="mmm\-yyyy">
                  <c:v>42658</c:v>
                </c:pt>
                <c:pt idx="226" formatCode="mmm\-yyyy">
                  <c:v>42689</c:v>
                </c:pt>
                <c:pt idx="227" formatCode="mmm\-yyyy">
                  <c:v>42719</c:v>
                </c:pt>
                <c:pt idx="228" formatCode="mmm\-yyyy">
                  <c:v>42750</c:v>
                </c:pt>
                <c:pt idx="229" formatCode="mmm\-yyyy">
                  <c:v>42781</c:v>
                </c:pt>
                <c:pt idx="230" formatCode="mmm\-yyyy">
                  <c:v>42809</c:v>
                </c:pt>
                <c:pt idx="231" formatCode="mmm\-yyyy">
                  <c:v>42840</c:v>
                </c:pt>
                <c:pt idx="232" formatCode="mmm\-yyyy">
                  <c:v>42870</c:v>
                </c:pt>
                <c:pt idx="233" formatCode="mmm\-yyyy">
                  <c:v>42901</c:v>
                </c:pt>
                <c:pt idx="234" formatCode="mmm\-yyyy">
                  <c:v>42931</c:v>
                </c:pt>
                <c:pt idx="235" formatCode="mmm\-yyyy">
                  <c:v>42962</c:v>
                </c:pt>
                <c:pt idx="236" formatCode="mmm\-yyyy">
                  <c:v>42993</c:v>
                </c:pt>
                <c:pt idx="237" formatCode="mmm\-yyyy">
                  <c:v>43023</c:v>
                </c:pt>
                <c:pt idx="238" formatCode="mmm\-yyyy">
                  <c:v>43054</c:v>
                </c:pt>
                <c:pt idx="239" formatCode="mmm\-yyyy">
                  <c:v>43084</c:v>
                </c:pt>
                <c:pt idx="240" formatCode="mmm\-yyyy">
                  <c:v>43115</c:v>
                </c:pt>
                <c:pt idx="241" formatCode="mmm\-yyyy">
                  <c:v>43146</c:v>
                </c:pt>
                <c:pt idx="242" formatCode="mmm\-yyyy">
                  <c:v>43174</c:v>
                </c:pt>
                <c:pt idx="243" formatCode="mmm\-yyyy">
                  <c:v>43205</c:v>
                </c:pt>
                <c:pt idx="244" formatCode="mmm\-yyyy">
                  <c:v>43235</c:v>
                </c:pt>
                <c:pt idx="245" formatCode="mmm\-yyyy">
                  <c:v>43266</c:v>
                </c:pt>
                <c:pt idx="246" formatCode="mmm\-yyyy">
                  <c:v>43296</c:v>
                </c:pt>
                <c:pt idx="247" formatCode="mmm\-yyyy">
                  <c:v>43327</c:v>
                </c:pt>
                <c:pt idx="248" formatCode="mmm\-yyyy">
                  <c:v>43358</c:v>
                </c:pt>
                <c:pt idx="249" formatCode="mmm\-yyyy">
                  <c:v>43388</c:v>
                </c:pt>
                <c:pt idx="250" formatCode="mmm\-yyyy">
                  <c:v>43419</c:v>
                </c:pt>
                <c:pt idx="251" formatCode="mmm\-yyyy">
                  <c:v>43449</c:v>
                </c:pt>
                <c:pt idx="252" formatCode="mmm\-yyyy">
                  <c:v>43480</c:v>
                </c:pt>
                <c:pt idx="253" formatCode="mmm\-yyyy">
                  <c:v>43511</c:v>
                </c:pt>
                <c:pt idx="254" formatCode="mmm\-yyyy">
                  <c:v>43539</c:v>
                </c:pt>
                <c:pt idx="255" formatCode="mmm\-yyyy">
                  <c:v>43570</c:v>
                </c:pt>
                <c:pt idx="256" formatCode="mmm\-yyyy">
                  <c:v>43600</c:v>
                </c:pt>
                <c:pt idx="257" formatCode="mmm\-yyyy">
                  <c:v>43631</c:v>
                </c:pt>
                <c:pt idx="258" formatCode="mmm\-yyyy">
                  <c:v>43661</c:v>
                </c:pt>
                <c:pt idx="259" formatCode="mmm\-yyyy">
                  <c:v>43692</c:v>
                </c:pt>
                <c:pt idx="260" formatCode="mmm\-yyyy">
                  <c:v>43723</c:v>
                </c:pt>
                <c:pt idx="261" formatCode="mmm\-yyyy">
                  <c:v>43753</c:v>
                </c:pt>
                <c:pt idx="262" formatCode="mmm\-yyyy">
                  <c:v>43784</c:v>
                </c:pt>
                <c:pt idx="263" formatCode="mmm\-yyyy">
                  <c:v>43814</c:v>
                </c:pt>
                <c:pt idx="264" formatCode="mmm\-yyyy">
                  <c:v>43845</c:v>
                </c:pt>
                <c:pt idx="265" formatCode="mmm\-yyyy">
                  <c:v>43876</c:v>
                </c:pt>
                <c:pt idx="266" formatCode="mmm\-yyyy">
                  <c:v>43905</c:v>
                </c:pt>
                <c:pt idx="267" formatCode="mmm\-yyyy">
                  <c:v>43936</c:v>
                </c:pt>
                <c:pt idx="268" formatCode="mmm\-yyyy">
                  <c:v>43966</c:v>
                </c:pt>
                <c:pt idx="269" formatCode="mmm\-yyyy">
                  <c:v>43997</c:v>
                </c:pt>
                <c:pt idx="270" formatCode="mmm\-yyyy">
                  <c:v>44027</c:v>
                </c:pt>
                <c:pt idx="271" formatCode="mmm\-yyyy">
                  <c:v>44058</c:v>
                </c:pt>
                <c:pt idx="272" formatCode="mmm\-yyyy">
                  <c:v>44089</c:v>
                </c:pt>
                <c:pt idx="273" formatCode="mmm\-yyyy">
                  <c:v>44119</c:v>
                </c:pt>
                <c:pt idx="274" formatCode="mmm\-yyyy">
                  <c:v>44150</c:v>
                </c:pt>
                <c:pt idx="275" formatCode="mmm\-yyyy">
                  <c:v>44180</c:v>
                </c:pt>
                <c:pt idx="276" formatCode="mmm\-yyyy">
                  <c:v>44211</c:v>
                </c:pt>
                <c:pt idx="277" formatCode="mmm\-yyyy">
                  <c:v>44242</c:v>
                </c:pt>
                <c:pt idx="278" formatCode="mmm\-yyyy">
                  <c:v>44270</c:v>
                </c:pt>
                <c:pt idx="279" formatCode="mmm\-yyyy">
                  <c:v>44301</c:v>
                </c:pt>
                <c:pt idx="280" formatCode="mmm\-yyyy">
                  <c:v>44331</c:v>
                </c:pt>
                <c:pt idx="281" formatCode="mmm\-yyyy">
                  <c:v>44362</c:v>
                </c:pt>
                <c:pt idx="282" formatCode="mmm\-yyyy">
                  <c:v>44392</c:v>
                </c:pt>
                <c:pt idx="283" formatCode="mmm\-yyyy">
                  <c:v>44423</c:v>
                </c:pt>
                <c:pt idx="284" formatCode="mmm\-yyyy">
                  <c:v>44454</c:v>
                </c:pt>
                <c:pt idx="285" formatCode="mmm\-yyyy">
                  <c:v>44484</c:v>
                </c:pt>
                <c:pt idx="286" formatCode="mmm\-yyyy">
                  <c:v>44515</c:v>
                </c:pt>
                <c:pt idx="287" formatCode="mmm\-yyyy">
                  <c:v>44545</c:v>
                </c:pt>
                <c:pt idx="288" formatCode="mmm\-yyyy">
                  <c:v>44576</c:v>
                </c:pt>
                <c:pt idx="289" formatCode="mmm\-yyyy">
                  <c:v>44607</c:v>
                </c:pt>
                <c:pt idx="290" formatCode="mmm\-yyyy">
                  <c:v>44635</c:v>
                </c:pt>
                <c:pt idx="291" formatCode="mmm\-yyyy">
                  <c:v>44666</c:v>
                </c:pt>
                <c:pt idx="292" formatCode="mmm\-yyyy">
                  <c:v>44696</c:v>
                </c:pt>
                <c:pt idx="293" formatCode="mmm\-yyyy">
                  <c:v>44727</c:v>
                </c:pt>
                <c:pt idx="294" formatCode="mmm\-yyyy">
                  <c:v>44757</c:v>
                </c:pt>
                <c:pt idx="295" formatCode="mmm\-yyyy">
                  <c:v>44788</c:v>
                </c:pt>
                <c:pt idx="296" formatCode="mmm\-yyyy">
                  <c:v>44819</c:v>
                </c:pt>
                <c:pt idx="297" formatCode="mmm\-yyyy">
                  <c:v>44849</c:v>
                </c:pt>
                <c:pt idx="298" formatCode="mmm\-yyyy">
                  <c:v>44880</c:v>
                </c:pt>
                <c:pt idx="299" formatCode="mmm\-yyyy">
                  <c:v>44910</c:v>
                </c:pt>
              </c:numCache>
            </c:numRef>
          </c:cat>
          <c:val>
            <c:numRef>
              <c:f>'Historical Pricing'!$AU$70:$AU$369</c:f>
              <c:numCache>
                <c:formatCode>General</c:formatCode>
                <c:ptCount val="300"/>
                <c:pt idx="0">
                  <c:v>2.09</c:v>
                </c:pt>
                <c:pt idx="1">
                  <c:v>2.23</c:v>
                </c:pt>
                <c:pt idx="2">
                  <c:v>2.2400000000000002</c:v>
                </c:pt>
                <c:pt idx="3">
                  <c:v>2.4300000000000002</c:v>
                </c:pt>
                <c:pt idx="4">
                  <c:v>2.14</c:v>
                </c:pt>
                <c:pt idx="5">
                  <c:v>2.17</c:v>
                </c:pt>
                <c:pt idx="6">
                  <c:v>2.17</c:v>
                </c:pt>
                <c:pt idx="7">
                  <c:v>1.85</c:v>
                </c:pt>
                <c:pt idx="8">
                  <c:v>2.02</c:v>
                </c:pt>
                <c:pt idx="9">
                  <c:v>1.91</c:v>
                </c:pt>
                <c:pt idx="10">
                  <c:v>2.12</c:v>
                </c:pt>
                <c:pt idx="11">
                  <c:v>1.72</c:v>
                </c:pt>
                <c:pt idx="12">
                  <c:v>1.85</c:v>
                </c:pt>
                <c:pt idx="13">
                  <c:v>1.77</c:v>
                </c:pt>
                <c:pt idx="14">
                  <c:v>1.79</c:v>
                </c:pt>
                <c:pt idx="15">
                  <c:v>2.15</c:v>
                </c:pt>
                <c:pt idx="16">
                  <c:v>2.2599999999999998</c:v>
                </c:pt>
                <c:pt idx="17">
                  <c:v>2.2999999999999998</c:v>
                </c:pt>
                <c:pt idx="18">
                  <c:v>2.31</c:v>
                </c:pt>
                <c:pt idx="19">
                  <c:v>2.8</c:v>
                </c:pt>
                <c:pt idx="20">
                  <c:v>2.5499999999999998</c:v>
                </c:pt>
                <c:pt idx="21">
                  <c:v>2.73</c:v>
                </c:pt>
                <c:pt idx="22">
                  <c:v>2.37</c:v>
                </c:pt>
                <c:pt idx="23">
                  <c:v>2.36</c:v>
                </c:pt>
                <c:pt idx="24">
                  <c:v>2.42</c:v>
                </c:pt>
                <c:pt idx="25">
                  <c:v>2.66</c:v>
                </c:pt>
                <c:pt idx="26">
                  <c:v>2.79</c:v>
                </c:pt>
                <c:pt idx="27">
                  <c:v>3.04</c:v>
                </c:pt>
                <c:pt idx="28">
                  <c:v>3.59</c:v>
                </c:pt>
                <c:pt idx="29">
                  <c:v>4.29</c:v>
                </c:pt>
                <c:pt idx="30">
                  <c:v>3.99</c:v>
                </c:pt>
                <c:pt idx="31">
                  <c:v>4.43</c:v>
                </c:pt>
                <c:pt idx="32">
                  <c:v>5.0599999999999996</c:v>
                </c:pt>
                <c:pt idx="33">
                  <c:v>5.0199999999999996</c:v>
                </c:pt>
                <c:pt idx="34">
                  <c:v>5.52</c:v>
                </c:pt>
                <c:pt idx="35">
                  <c:v>8.9</c:v>
                </c:pt>
                <c:pt idx="36">
                  <c:v>8.17</c:v>
                </c:pt>
                <c:pt idx="37">
                  <c:v>5.61</c:v>
                </c:pt>
                <c:pt idx="38">
                  <c:v>5.23</c:v>
                </c:pt>
                <c:pt idx="39">
                  <c:v>5.19</c:v>
                </c:pt>
                <c:pt idx="40">
                  <c:v>4.1900000000000004</c:v>
                </c:pt>
                <c:pt idx="41">
                  <c:v>3.72</c:v>
                </c:pt>
                <c:pt idx="42">
                  <c:v>3.11</c:v>
                </c:pt>
                <c:pt idx="43">
                  <c:v>2.97</c:v>
                </c:pt>
                <c:pt idx="44">
                  <c:v>2.19</c:v>
                </c:pt>
                <c:pt idx="45">
                  <c:v>2.46</c:v>
                </c:pt>
                <c:pt idx="46">
                  <c:v>2.34</c:v>
                </c:pt>
                <c:pt idx="47">
                  <c:v>2.2999999999999998</c:v>
                </c:pt>
                <c:pt idx="48">
                  <c:v>2.3199999999999998</c:v>
                </c:pt>
                <c:pt idx="49">
                  <c:v>2.3199999999999998</c:v>
                </c:pt>
                <c:pt idx="50">
                  <c:v>3.03</c:v>
                </c:pt>
                <c:pt idx="51">
                  <c:v>3.43</c:v>
                </c:pt>
                <c:pt idx="52">
                  <c:v>3.5</c:v>
                </c:pt>
                <c:pt idx="53">
                  <c:v>3.26</c:v>
                </c:pt>
                <c:pt idx="54">
                  <c:v>2.99</c:v>
                </c:pt>
                <c:pt idx="55">
                  <c:v>3.09</c:v>
                </c:pt>
                <c:pt idx="56">
                  <c:v>3.55</c:v>
                </c:pt>
                <c:pt idx="57">
                  <c:v>4.13</c:v>
                </c:pt>
                <c:pt idx="58">
                  <c:v>4.04</c:v>
                </c:pt>
                <c:pt idx="59">
                  <c:v>4.74</c:v>
                </c:pt>
                <c:pt idx="60">
                  <c:v>5.43</c:v>
                </c:pt>
                <c:pt idx="61">
                  <c:v>7.71</c:v>
                </c:pt>
                <c:pt idx="62">
                  <c:v>5.93</c:v>
                </c:pt>
                <c:pt idx="63">
                  <c:v>5.26</c:v>
                </c:pt>
                <c:pt idx="64">
                  <c:v>5.81</c:v>
                </c:pt>
                <c:pt idx="65">
                  <c:v>5.82</c:v>
                </c:pt>
                <c:pt idx="66">
                  <c:v>5.03</c:v>
                </c:pt>
                <c:pt idx="67">
                  <c:v>4.99</c:v>
                </c:pt>
                <c:pt idx="68">
                  <c:v>4.62</c:v>
                </c:pt>
                <c:pt idx="69">
                  <c:v>4.63</c:v>
                </c:pt>
                <c:pt idx="70">
                  <c:v>4.47</c:v>
                </c:pt>
                <c:pt idx="71">
                  <c:v>6.13</c:v>
                </c:pt>
                <c:pt idx="72">
                  <c:v>6.14</c:v>
                </c:pt>
                <c:pt idx="73">
                  <c:v>5.37</c:v>
                </c:pt>
                <c:pt idx="74">
                  <c:v>5.39</c:v>
                </c:pt>
                <c:pt idx="75">
                  <c:v>5.71</c:v>
                </c:pt>
                <c:pt idx="76">
                  <c:v>6.33</c:v>
                </c:pt>
                <c:pt idx="77">
                  <c:v>6.27</c:v>
                </c:pt>
                <c:pt idx="78">
                  <c:v>5.93</c:v>
                </c:pt>
                <c:pt idx="79">
                  <c:v>5.41</c:v>
                </c:pt>
                <c:pt idx="80">
                  <c:v>5.15</c:v>
                </c:pt>
                <c:pt idx="81">
                  <c:v>6.35</c:v>
                </c:pt>
                <c:pt idx="82">
                  <c:v>6.17</c:v>
                </c:pt>
                <c:pt idx="83">
                  <c:v>6.58</c:v>
                </c:pt>
                <c:pt idx="84">
                  <c:v>6.15</c:v>
                </c:pt>
                <c:pt idx="85">
                  <c:v>6.14</c:v>
                </c:pt>
                <c:pt idx="86">
                  <c:v>6.96</c:v>
                </c:pt>
                <c:pt idx="87">
                  <c:v>7.16</c:v>
                </c:pt>
                <c:pt idx="88">
                  <c:v>6.47</c:v>
                </c:pt>
                <c:pt idx="89">
                  <c:v>7.18</c:v>
                </c:pt>
                <c:pt idx="90">
                  <c:v>7.63</c:v>
                </c:pt>
                <c:pt idx="91">
                  <c:v>9.5299999999999994</c:v>
                </c:pt>
                <c:pt idx="92">
                  <c:v>11.75</c:v>
                </c:pt>
                <c:pt idx="93">
                  <c:v>13.42</c:v>
                </c:pt>
                <c:pt idx="94">
                  <c:v>10.3</c:v>
                </c:pt>
                <c:pt idx="95">
                  <c:v>13.05</c:v>
                </c:pt>
                <c:pt idx="96">
                  <c:v>8.69</c:v>
                </c:pt>
                <c:pt idx="97">
                  <c:v>7.54</c:v>
                </c:pt>
                <c:pt idx="98">
                  <c:v>6.89</c:v>
                </c:pt>
                <c:pt idx="99">
                  <c:v>7.16</c:v>
                </c:pt>
                <c:pt idx="100">
                  <c:v>6.25</c:v>
                </c:pt>
                <c:pt idx="101">
                  <c:v>6.21</c:v>
                </c:pt>
                <c:pt idx="102">
                  <c:v>6.17</c:v>
                </c:pt>
                <c:pt idx="103">
                  <c:v>7.14</c:v>
                </c:pt>
                <c:pt idx="104">
                  <c:v>4.9000000000000004</c:v>
                </c:pt>
                <c:pt idx="105">
                  <c:v>5.85</c:v>
                </c:pt>
                <c:pt idx="106">
                  <c:v>7.41</c:v>
                </c:pt>
                <c:pt idx="107">
                  <c:v>6.73</c:v>
                </c:pt>
                <c:pt idx="108">
                  <c:v>6.55</c:v>
                </c:pt>
                <c:pt idx="109">
                  <c:v>8</c:v>
                </c:pt>
                <c:pt idx="110">
                  <c:v>7.11</c:v>
                </c:pt>
                <c:pt idx="111">
                  <c:v>7.6</c:v>
                </c:pt>
                <c:pt idx="112">
                  <c:v>7.64</c:v>
                </c:pt>
                <c:pt idx="113">
                  <c:v>7.35</c:v>
                </c:pt>
                <c:pt idx="114">
                  <c:v>6.22</c:v>
                </c:pt>
                <c:pt idx="115">
                  <c:v>6.22</c:v>
                </c:pt>
                <c:pt idx="116">
                  <c:v>6.08</c:v>
                </c:pt>
                <c:pt idx="117">
                  <c:v>6.74</c:v>
                </c:pt>
                <c:pt idx="118">
                  <c:v>7.1</c:v>
                </c:pt>
                <c:pt idx="119">
                  <c:v>7.11</c:v>
                </c:pt>
                <c:pt idx="120">
                  <c:v>7.99</c:v>
                </c:pt>
                <c:pt idx="121">
                  <c:v>8.5399999999999991</c:v>
                </c:pt>
                <c:pt idx="122">
                  <c:v>9.41</c:v>
                </c:pt>
                <c:pt idx="123">
                  <c:v>10.18</c:v>
                </c:pt>
                <c:pt idx="124">
                  <c:v>11.27</c:v>
                </c:pt>
                <c:pt idx="125">
                  <c:v>12.69</c:v>
                </c:pt>
                <c:pt idx="126">
                  <c:v>11.09</c:v>
                </c:pt>
                <c:pt idx="127">
                  <c:v>8.26</c:v>
                </c:pt>
                <c:pt idx="128">
                  <c:v>7.67</c:v>
                </c:pt>
                <c:pt idx="129">
                  <c:v>6.74</c:v>
                </c:pt>
                <c:pt idx="130">
                  <c:v>6.68</c:v>
                </c:pt>
                <c:pt idx="131">
                  <c:v>5.82</c:v>
                </c:pt>
                <c:pt idx="132">
                  <c:v>5.24</c:v>
                </c:pt>
                <c:pt idx="133">
                  <c:v>4.5199999999999996</c:v>
                </c:pt>
                <c:pt idx="134">
                  <c:v>3.96</c:v>
                </c:pt>
                <c:pt idx="135">
                  <c:v>3.5</c:v>
                </c:pt>
                <c:pt idx="136">
                  <c:v>3.83</c:v>
                </c:pt>
                <c:pt idx="137">
                  <c:v>3.8</c:v>
                </c:pt>
                <c:pt idx="138">
                  <c:v>3.38</c:v>
                </c:pt>
                <c:pt idx="139">
                  <c:v>3.14</c:v>
                </c:pt>
                <c:pt idx="140">
                  <c:v>2.99</c:v>
                </c:pt>
                <c:pt idx="141">
                  <c:v>4.01</c:v>
                </c:pt>
                <c:pt idx="142">
                  <c:v>3.66</c:v>
                </c:pt>
                <c:pt idx="143">
                  <c:v>5.35</c:v>
                </c:pt>
                <c:pt idx="144">
                  <c:v>5.83</c:v>
                </c:pt>
                <c:pt idx="145">
                  <c:v>5.32</c:v>
                </c:pt>
                <c:pt idx="146">
                  <c:v>4.29</c:v>
                </c:pt>
                <c:pt idx="147">
                  <c:v>4.03</c:v>
                </c:pt>
                <c:pt idx="148">
                  <c:v>4.1399999999999997</c:v>
                </c:pt>
                <c:pt idx="149">
                  <c:v>4.8</c:v>
                </c:pt>
                <c:pt idx="150">
                  <c:v>4.63</c:v>
                </c:pt>
                <c:pt idx="151">
                  <c:v>4.32</c:v>
                </c:pt>
                <c:pt idx="152">
                  <c:v>3.89</c:v>
                </c:pt>
                <c:pt idx="153">
                  <c:v>3.43</c:v>
                </c:pt>
                <c:pt idx="154">
                  <c:v>3.71</c:v>
                </c:pt>
                <c:pt idx="155">
                  <c:v>4.25</c:v>
                </c:pt>
                <c:pt idx="156">
                  <c:v>4.49</c:v>
                </c:pt>
                <c:pt idx="157">
                  <c:v>4.09</c:v>
                </c:pt>
                <c:pt idx="158">
                  <c:v>3.97</c:v>
                </c:pt>
                <c:pt idx="159">
                  <c:v>4.24</c:v>
                </c:pt>
                <c:pt idx="160">
                  <c:v>4.3099999999999996</c:v>
                </c:pt>
                <c:pt idx="161">
                  <c:v>4.54</c:v>
                </c:pt>
                <c:pt idx="162">
                  <c:v>4.42</c:v>
                </c:pt>
                <c:pt idx="163">
                  <c:v>4.0599999999999996</c:v>
                </c:pt>
                <c:pt idx="164">
                  <c:v>3.9</c:v>
                </c:pt>
                <c:pt idx="165">
                  <c:v>3.57</c:v>
                </c:pt>
                <c:pt idx="166">
                  <c:v>3.24</c:v>
                </c:pt>
                <c:pt idx="167">
                  <c:v>3.17</c:v>
                </c:pt>
                <c:pt idx="168">
                  <c:v>2.67</c:v>
                </c:pt>
                <c:pt idx="169">
                  <c:v>2.5099999999999998</c:v>
                </c:pt>
                <c:pt idx="170">
                  <c:v>2.17</c:v>
                </c:pt>
                <c:pt idx="171">
                  <c:v>1.95</c:v>
                </c:pt>
                <c:pt idx="172">
                  <c:v>2.4300000000000002</c:v>
                </c:pt>
                <c:pt idx="173">
                  <c:v>2.46</c:v>
                </c:pt>
                <c:pt idx="174">
                  <c:v>2.95</c:v>
                </c:pt>
                <c:pt idx="175">
                  <c:v>2.84</c:v>
                </c:pt>
                <c:pt idx="176">
                  <c:v>2.85</c:v>
                </c:pt>
                <c:pt idx="177">
                  <c:v>3.32</c:v>
                </c:pt>
                <c:pt idx="178">
                  <c:v>3.54</c:v>
                </c:pt>
                <c:pt idx="179">
                  <c:v>3.34</c:v>
                </c:pt>
                <c:pt idx="180">
                  <c:v>3.33</c:v>
                </c:pt>
                <c:pt idx="181">
                  <c:v>3.33</c:v>
                </c:pt>
                <c:pt idx="182">
                  <c:v>3.81</c:v>
                </c:pt>
                <c:pt idx="183">
                  <c:v>4.17</c:v>
                </c:pt>
                <c:pt idx="184">
                  <c:v>4.04</c:v>
                </c:pt>
                <c:pt idx="185">
                  <c:v>3.83</c:v>
                </c:pt>
                <c:pt idx="186">
                  <c:v>3.62</c:v>
                </c:pt>
                <c:pt idx="187">
                  <c:v>3.43</c:v>
                </c:pt>
                <c:pt idx="188">
                  <c:v>3.62</c:v>
                </c:pt>
                <c:pt idx="189">
                  <c:v>3.68</c:v>
                </c:pt>
                <c:pt idx="190">
                  <c:v>3.64</c:v>
                </c:pt>
                <c:pt idx="191">
                  <c:v>4.24</c:v>
                </c:pt>
                <c:pt idx="192">
                  <c:v>4.71</c:v>
                </c:pt>
                <c:pt idx="193">
                  <c:v>6</c:v>
                </c:pt>
                <c:pt idx="194">
                  <c:v>4.9000000000000004</c:v>
                </c:pt>
                <c:pt idx="195">
                  <c:v>4.66</c:v>
                </c:pt>
                <c:pt idx="196">
                  <c:v>4.58</c:v>
                </c:pt>
                <c:pt idx="197">
                  <c:v>4.59</c:v>
                </c:pt>
                <c:pt idx="198">
                  <c:v>4.05</c:v>
                </c:pt>
                <c:pt idx="199">
                  <c:v>3.91</c:v>
                </c:pt>
                <c:pt idx="200">
                  <c:v>3.92</c:v>
                </c:pt>
                <c:pt idx="201">
                  <c:v>3.78</c:v>
                </c:pt>
                <c:pt idx="202">
                  <c:v>4.12</c:v>
                </c:pt>
                <c:pt idx="203">
                  <c:v>3.48</c:v>
                </c:pt>
                <c:pt idx="204">
                  <c:v>2.99</c:v>
                </c:pt>
                <c:pt idx="205">
                  <c:v>2.87</c:v>
                </c:pt>
                <c:pt idx="206">
                  <c:v>2.83</c:v>
                </c:pt>
                <c:pt idx="207">
                  <c:v>2.61</c:v>
                </c:pt>
                <c:pt idx="208">
                  <c:v>2.85</c:v>
                </c:pt>
                <c:pt idx="209">
                  <c:v>2.78</c:v>
                </c:pt>
                <c:pt idx="210">
                  <c:v>2.84</c:v>
                </c:pt>
                <c:pt idx="211">
                  <c:v>2.77</c:v>
                </c:pt>
                <c:pt idx="212">
                  <c:v>2.66</c:v>
                </c:pt>
                <c:pt idx="213">
                  <c:v>2.34</c:v>
                </c:pt>
                <c:pt idx="214">
                  <c:v>2.09</c:v>
                </c:pt>
                <c:pt idx="215">
                  <c:v>1.93</c:v>
                </c:pt>
                <c:pt idx="216">
                  <c:v>2.2799999999999998</c:v>
                </c:pt>
                <c:pt idx="217">
                  <c:v>1.99</c:v>
                </c:pt>
                <c:pt idx="218">
                  <c:v>1.73</c:v>
                </c:pt>
                <c:pt idx="219">
                  <c:v>1.92</c:v>
                </c:pt>
                <c:pt idx="220">
                  <c:v>1.92</c:v>
                </c:pt>
                <c:pt idx="221">
                  <c:v>2.59</c:v>
                </c:pt>
                <c:pt idx="222">
                  <c:v>2.82</c:v>
                </c:pt>
                <c:pt idx="223">
                  <c:v>2.82</c:v>
                </c:pt>
                <c:pt idx="224">
                  <c:v>2.99</c:v>
                </c:pt>
                <c:pt idx="225">
                  <c:v>2.98</c:v>
                </c:pt>
                <c:pt idx="226">
                  <c:v>2.5499999999999998</c:v>
                </c:pt>
                <c:pt idx="227">
                  <c:v>3.59</c:v>
                </c:pt>
                <c:pt idx="228">
                  <c:v>3.3</c:v>
                </c:pt>
                <c:pt idx="229">
                  <c:v>2.85</c:v>
                </c:pt>
                <c:pt idx="230">
                  <c:v>2.88</c:v>
                </c:pt>
                <c:pt idx="231">
                  <c:v>3.1</c:v>
                </c:pt>
                <c:pt idx="232">
                  <c:v>3.15</c:v>
                </c:pt>
                <c:pt idx="233">
                  <c:v>2.98</c:v>
                </c:pt>
                <c:pt idx="234">
                  <c:v>2.98</c:v>
                </c:pt>
                <c:pt idx="235">
                  <c:v>2.9</c:v>
                </c:pt>
                <c:pt idx="236">
                  <c:v>2.98</c:v>
                </c:pt>
                <c:pt idx="237">
                  <c:v>2.9380000000000002</c:v>
                </c:pt>
                <c:pt idx="238">
                  <c:v>2.89</c:v>
                </c:pt>
                <c:pt idx="239">
                  <c:v>3.0510000000000002</c:v>
                </c:pt>
                <c:pt idx="240">
                  <c:v>2.77</c:v>
                </c:pt>
                <c:pt idx="241">
                  <c:v>2.77</c:v>
                </c:pt>
                <c:pt idx="242">
                  <c:v>2.77</c:v>
                </c:pt>
                <c:pt idx="243">
                  <c:v>2.77</c:v>
                </c:pt>
                <c:pt idx="244">
                  <c:v>2.77</c:v>
                </c:pt>
                <c:pt idx="245">
                  <c:v>2.77</c:v>
                </c:pt>
                <c:pt idx="246">
                  <c:v>2.77</c:v>
                </c:pt>
                <c:pt idx="247">
                  <c:v>2.77</c:v>
                </c:pt>
                <c:pt idx="248">
                  <c:v>2.77</c:v>
                </c:pt>
                <c:pt idx="249">
                  <c:v>2.77</c:v>
                </c:pt>
                <c:pt idx="250">
                  <c:v>2.77</c:v>
                </c:pt>
                <c:pt idx="251">
                  <c:v>2.77</c:v>
                </c:pt>
                <c:pt idx="252">
                  <c:v>2.78</c:v>
                </c:pt>
                <c:pt idx="253">
                  <c:v>2.78</c:v>
                </c:pt>
                <c:pt idx="254">
                  <c:v>2.78</c:v>
                </c:pt>
                <c:pt idx="255">
                  <c:v>2.78</c:v>
                </c:pt>
                <c:pt idx="256">
                  <c:v>2.78</c:v>
                </c:pt>
                <c:pt idx="257">
                  <c:v>2.78</c:v>
                </c:pt>
                <c:pt idx="258">
                  <c:v>2.78</c:v>
                </c:pt>
                <c:pt idx="259">
                  <c:v>2.78</c:v>
                </c:pt>
                <c:pt idx="260">
                  <c:v>2.78</c:v>
                </c:pt>
                <c:pt idx="261">
                  <c:v>2.78</c:v>
                </c:pt>
                <c:pt idx="262">
                  <c:v>2.78</c:v>
                </c:pt>
                <c:pt idx="263">
                  <c:v>2.78</c:v>
                </c:pt>
                <c:pt idx="264">
                  <c:v>2.8</c:v>
                </c:pt>
                <c:pt idx="265">
                  <c:v>2.8</c:v>
                </c:pt>
                <c:pt idx="266">
                  <c:v>2.8</c:v>
                </c:pt>
                <c:pt idx="267">
                  <c:v>2.8</c:v>
                </c:pt>
                <c:pt idx="268">
                  <c:v>2.8</c:v>
                </c:pt>
                <c:pt idx="269">
                  <c:v>2.8</c:v>
                </c:pt>
                <c:pt idx="270">
                  <c:v>2.8</c:v>
                </c:pt>
                <c:pt idx="271">
                  <c:v>2.8</c:v>
                </c:pt>
                <c:pt idx="272">
                  <c:v>2.8</c:v>
                </c:pt>
                <c:pt idx="273">
                  <c:v>2.8</c:v>
                </c:pt>
                <c:pt idx="274">
                  <c:v>2.8</c:v>
                </c:pt>
                <c:pt idx="275">
                  <c:v>2.8</c:v>
                </c:pt>
                <c:pt idx="276">
                  <c:v>2.84</c:v>
                </c:pt>
                <c:pt idx="277">
                  <c:v>2.84</c:v>
                </c:pt>
                <c:pt idx="278">
                  <c:v>2.84</c:v>
                </c:pt>
                <c:pt idx="279">
                  <c:v>2.84</c:v>
                </c:pt>
                <c:pt idx="280">
                  <c:v>2.84</c:v>
                </c:pt>
                <c:pt idx="281">
                  <c:v>2.84</c:v>
                </c:pt>
                <c:pt idx="282">
                  <c:v>2.84</c:v>
                </c:pt>
                <c:pt idx="283">
                  <c:v>2.84</c:v>
                </c:pt>
                <c:pt idx="284">
                  <c:v>2.84</c:v>
                </c:pt>
                <c:pt idx="285">
                  <c:v>2.84</c:v>
                </c:pt>
                <c:pt idx="286">
                  <c:v>2.84</c:v>
                </c:pt>
                <c:pt idx="287">
                  <c:v>2.84</c:v>
                </c:pt>
                <c:pt idx="288">
                  <c:v>2.88</c:v>
                </c:pt>
                <c:pt idx="289">
                  <c:v>2.88</c:v>
                </c:pt>
                <c:pt idx="290">
                  <c:v>2.88</c:v>
                </c:pt>
                <c:pt idx="291">
                  <c:v>2.88</c:v>
                </c:pt>
                <c:pt idx="292">
                  <c:v>2.88</c:v>
                </c:pt>
                <c:pt idx="293">
                  <c:v>2.88</c:v>
                </c:pt>
                <c:pt idx="294">
                  <c:v>2.88</c:v>
                </c:pt>
                <c:pt idx="295">
                  <c:v>2.88</c:v>
                </c:pt>
                <c:pt idx="296">
                  <c:v>2.88</c:v>
                </c:pt>
                <c:pt idx="297">
                  <c:v>2.88</c:v>
                </c:pt>
                <c:pt idx="298">
                  <c:v>2.88</c:v>
                </c:pt>
                <c:pt idx="299">
                  <c:v>2.88</c:v>
                </c:pt>
              </c:numCache>
            </c:numRef>
          </c:val>
          <c:smooth val="1"/>
        </c:ser>
        <c:ser>
          <c:idx val="1"/>
          <c:order val="1"/>
          <c:tx>
            <c:strRef>
              <c:f>'Historical Pricing'!$H$1</c:f>
              <c:strCache>
                <c:ptCount val="1"/>
                <c:pt idx="0">
                  <c:v>AECO $CND/GJ</c:v>
                </c:pt>
              </c:strCache>
            </c:strRef>
          </c:tx>
          <c:spPr>
            <a:ln w="53975" cap="rnd">
              <a:solidFill>
                <a:srgbClr val="FF0000"/>
              </a:solidFill>
              <a:round/>
            </a:ln>
            <a:effectLst/>
          </c:spPr>
          <c:marker>
            <c:symbol val="none"/>
          </c:marker>
          <c:cat>
            <c:numRef>
              <c:f>'Historical Pricing'!$BL$70:$BL$369</c:f>
              <c:numCache>
                <c:formatCode>General</c:formatCode>
                <c:ptCount val="300"/>
                <c:pt idx="6" formatCode="mmm\-yyyy">
                  <c:v>35991</c:v>
                </c:pt>
                <c:pt idx="7" formatCode="mmm\-yyyy">
                  <c:v>36022</c:v>
                </c:pt>
                <c:pt idx="8" formatCode="mmm\-yyyy">
                  <c:v>36053</c:v>
                </c:pt>
                <c:pt idx="9" formatCode="mmm\-yyyy">
                  <c:v>36083</c:v>
                </c:pt>
                <c:pt idx="10" formatCode="mmm\-yyyy">
                  <c:v>36114</c:v>
                </c:pt>
                <c:pt idx="11" formatCode="mmm\-yyyy">
                  <c:v>36144</c:v>
                </c:pt>
                <c:pt idx="12" formatCode="mmm\-yyyy">
                  <c:v>36175</c:v>
                </c:pt>
                <c:pt idx="13" formatCode="mmm\-yyyy">
                  <c:v>36206</c:v>
                </c:pt>
                <c:pt idx="14" formatCode="mmm\-yyyy">
                  <c:v>36234</c:v>
                </c:pt>
                <c:pt idx="15" formatCode="mmm\-yyyy">
                  <c:v>36265</c:v>
                </c:pt>
                <c:pt idx="16" formatCode="mmm\-yyyy">
                  <c:v>36295</c:v>
                </c:pt>
                <c:pt idx="17" formatCode="mmm\-yyyy">
                  <c:v>36326</c:v>
                </c:pt>
                <c:pt idx="18" formatCode="mmm\-yyyy">
                  <c:v>36356</c:v>
                </c:pt>
                <c:pt idx="19" formatCode="mmm\-yyyy">
                  <c:v>36387</c:v>
                </c:pt>
                <c:pt idx="20" formatCode="mmm\-yyyy">
                  <c:v>36418</c:v>
                </c:pt>
                <c:pt idx="21" formatCode="mmm\-yyyy">
                  <c:v>36448</c:v>
                </c:pt>
                <c:pt idx="22" formatCode="mmm\-yyyy">
                  <c:v>36479</c:v>
                </c:pt>
                <c:pt idx="23" formatCode="mmm\-yyyy">
                  <c:v>36509</c:v>
                </c:pt>
                <c:pt idx="24" formatCode="mmm\-yyyy">
                  <c:v>36540</c:v>
                </c:pt>
                <c:pt idx="25" formatCode="mmm\-yyyy">
                  <c:v>36571</c:v>
                </c:pt>
                <c:pt idx="26" formatCode="mmm\-yyyy">
                  <c:v>36600</c:v>
                </c:pt>
                <c:pt idx="27" formatCode="mmm\-yyyy">
                  <c:v>36631</c:v>
                </c:pt>
                <c:pt idx="28" formatCode="mmm\-yyyy">
                  <c:v>36661</c:v>
                </c:pt>
                <c:pt idx="29" formatCode="mmm\-yyyy">
                  <c:v>36692</c:v>
                </c:pt>
                <c:pt idx="30" formatCode="mmm\-yyyy">
                  <c:v>36722</c:v>
                </c:pt>
                <c:pt idx="31" formatCode="mmm\-yyyy">
                  <c:v>36753</c:v>
                </c:pt>
                <c:pt idx="32" formatCode="mmm\-yyyy">
                  <c:v>36784</c:v>
                </c:pt>
                <c:pt idx="33" formatCode="mmm\-yyyy">
                  <c:v>36814</c:v>
                </c:pt>
                <c:pt idx="34" formatCode="mmm\-yyyy">
                  <c:v>36845</c:v>
                </c:pt>
                <c:pt idx="35" formatCode="mmm\-yyyy">
                  <c:v>36875</c:v>
                </c:pt>
                <c:pt idx="36" formatCode="mmm\-yyyy">
                  <c:v>36906</c:v>
                </c:pt>
                <c:pt idx="37" formatCode="mmm\-yyyy">
                  <c:v>36937</c:v>
                </c:pt>
                <c:pt idx="38" formatCode="mmm\-yyyy">
                  <c:v>36965</c:v>
                </c:pt>
                <c:pt idx="39" formatCode="mmm\-yyyy">
                  <c:v>36996</c:v>
                </c:pt>
                <c:pt idx="40" formatCode="mmm\-yyyy">
                  <c:v>37026</c:v>
                </c:pt>
                <c:pt idx="41" formatCode="mmm\-yyyy">
                  <c:v>37057</c:v>
                </c:pt>
                <c:pt idx="42" formatCode="mmm\-yyyy">
                  <c:v>37087</c:v>
                </c:pt>
                <c:pt idx="43" formatCode="mmm\-yyyy">
                  <c:v>37118</c:v>
                </c:pt>
                <c:pt idx="44" formatCode="mmm\-yyyy">
                  <c:v>37149</c:v>
                </c:pt>
                <c:pt idx="45" formatCode="mmm\-yyyy">
                  <c:v>37179</c:v>
                </c:pt>
                <c:pt idx="46" formatCode="mmm\-yyyy">
                  <c:v>37210</c:v>
                </c:pt>
                <c:pt idx="47" formatCode="mmm\-yyyy">
                  <c:v>37240</c:v>
                </c:pt>
                <c:pt idx="48" formatCode="mmm\-yyyy">
                  <c:v>37271</c:v>
                </c:pt>
                <c:pt idx="49" formatCode="mmm\-yyyy">
                  <c:v>37302</c:v>
                </c:pt>
                <c:pt idx="50" formatCode="mmm\-yyyy">
                  <c:v>37330</c:v>
                </c:pt>
                <c:pt idx="51" formatCode="mmm\-yyyy">
                  <c:v>37361</c:v>
                </c:pt>
                <c:pt idx="52" formatCode="mmm\-yyyy">
                  <c:v>37391</c:v>
                </c:pt>
                <c:pt idx="53" formatCode="mmm\-yyyy">
                  <c:v>37422</c:v>
                </c:pt>
                <c:pt idx="54" formatCode="mmm\-yyyy">
                  <c:v>37452</c:v>
                </c:pt>
                <c:pt idx="55" formatCode="mmm\-yyyy">
                  <c:v>37483</c:v>
                </c:pt>
                <c:pt idx="56" formatCode="mmm\-yyyy">
                  <c:v>37514</c:v>
                </c:pt>
                <c:pt idx="57" formatCode="mmm\-yyyy">
                  <c:v>37544</c:v>
                </c:pt>
                <c:pt idx="58" formatCode="mmm\-yyyy">
                  <c:v>37575</c:v>
                </c:pt>
                <c:pt idx="59" formatCode="mmm\-yyyy">
                  <c:v>37605</c:v>
                </c:pt>
                <c:pt idx="60" formatCode="mmm\-yyyy">
                  <c:v>37636</c:v>
                </c:pt>
                <c:pt idx="61" formatCode="mmm\-yyyy">
                  <c:v>37667</c:v>
                </c:pt>
                <c:pt idx="62" formatCode="mmm\-yyyy">
                  <c:v>37695</c:v>
                </c:pt>
                <c:pt idx="63" formatCode="mmm\-yyyy">
                  <c:v>37726</c:v>
                </c:pt>
                <c:pt idx="64" formatCode="mmm\-yyyy">
                  <c:v>37756</c:v>
                </c:pt>
                <c:pt idx="65" formatCode="mmm\-yyyy">
                  <c:v>37787</c:v>
                </c:pt>
                <c:pt idx="66" formatCode="mmm\-yyyy">
                  <c:v>37817</c:v>
                </c:pt>
                <c:pt idx="67" formatCode="mmm\-yyyy">
                  <c:v>37848</c:v>
                </c:pt>
                <c:pt idx="68" formatCode="mmm\-yyyy">
                  <c:v>37879</c:v>
                </c:pt>
                <c:pt idx="69" formatCode="mmm\-yyyy">
                  <c:v>37909</c:v>
                </c:pt>
                <c:pt idx="70" formatCode="mmm\-yyyy">
                  <c:v>37940</c:v>
                </c:pt>
                <c:pt idx="71" formatCode="mmm\-yyyy">
                  <c:v>37970</c:v>
                </c:pt>
                <c:pt idx="72" formatCode="mmm\-yyyy">
                  <c:v>38001</c:v>
                </c:pt>
                <c:pt idx="73" formatCode="mmm\-yyyy">
                  <c:v>38032</c:v>
                </c:pt>
                <c:pt idx="74" formatCode="mmm\-yyyy">
                  <c:v>38061</c:v>
                </c:pt>
                <c:pt idx="75" formatCode="mmm\-yyyy">
                  <c:v>38092</c:v>
                </c:pt>
                <c:pt idx="76" formatCode="mmm\-yyyy">
                  <c:v>38122</c:v>
                </c:pt>
                <c:pt idx="77" formatCode="mmm\-yyyy">
                  <c:v>38153</c:v>
                </c:pt>
                <c:pt idx="78" formatCode="mmm\-yyyy">
                  <c:v>38183</c:v>
                </c:pt>
                <c:pt idx="79" formatCode="mmm\-yyyy">
                  <c:v>38214</c:v>
                </c:pt>
                <c:pt idx="80" formatCode="mmm\-yyyy">
                  <c:v>38245</c:v>
                </c:pt>
                <c:pt idx="81" formatCode="mmm\-yyyy">
                  <c:v>38275</c:v>
                </c:pt>
                <c:pt idx="82" formatCode="mmm\-yyyy">
                  <c:v>38306</c:v>
                </c:pt>
                <c:pt idx="83" formatCode="mmm\-yyyy">
                  <c:v>38336</c:v>
                </c:pt>
                <c:pt idx="84" formatCode="mmm\-yyyy">
                  <c:v>38367</c:v>
                </c:pt>
                <c:pt idx="85" formatCode="mmm\-yyyy">
                  <c:v>38398</c:v>
                </c:pt>
                <c:pt idx="86" formatCode="mmm\-yyyy">
                  <c:v>38426</c:v>
                </c:pt>
                <c:pt idx="87" formatCode="mmm\-yyyy">
                  <c:v>38457</c:v>
                </c:pt>
                <c:pt idx="88" formatCode="mmm\-yyyy">
                  <c:v>38487</c:v>
                </c:pt>
                <c:pt idx="89" formatCode="mmm\-yyyy">
                  <c:v>38518</c:v>
                </c:pt>
                <c:pt idx="90" formatCode="mmm\-yyyy">
                  <c:v>38548</c:v>
                </c:pt>
                <c:pt idx="91" formatCode="mmm\-yyyy">
                  <c:v>38579</c:v>
                </c:pt>
                <c:pt idx="92" formatCode="mmm\-yyyy">
                  <c:v>38610</c:v>
                </c:pt>
                <c:pt idx="93" formatCode="mmm\-yyyy">
                  <c:v>38640</c:v>
                </c:pt>
                <c:pt idx="94" formatCode="mmm\-yyyy">
                  <c:v>38671</c:v>
                </c:pt>
                <c:pt idx="95" formatCode="mmm\-yyyy">
                  <c:v>38701</c:v>
                </c:pt>
                <c:pt idx="96" formatCode="mmm\-yyyy">
                  <c:v>38732</c:v>
                </c:pt>
                <c:pt idx="97" formatCode="mmm\-yyyy">
                  <c:v>38763</c:v>
                </c:pt>
                <c:pt idx="98" formatCode="mmm\-yyyy">
                  <c:v>38791</c:v>
                </c:pt>
                <c:pt idx="99" formatCode="mmm\-yyyy">
                  <c:v>38822</c:v>
                </c:pt>
                <c:pt idx="100" formatCode="mmm\-yyyy">
                  <c:v>38852</c:v>
                </c:pt>
                <c:pt idx="101" formatCode="mmm\-yyyy">
                  <c:v>38883</c:v>
                </c:pt>
                <c:pt idx="102" formatCode="mmm\-yyyy">
                  <c:v>38913</c:v>
                </c:pt>
                <c:pt idx="103" formatCode="mmm\-yyyy">
                  <c:v>38944</c:v>
                </c:pt>
                <c:pt idx="104" formatCode="mmm\-yyyy">
                  <c:v>38975</c:v>
                </c:pt>
                <c:pt idx="105" formatCode="mmm\-yyyy">
                  <c:v>39005</c:v>
                </c:pt>
                <c:pt idx="106" formatCode="mmm\-yyyy">
                  <c:v>39036</c:v>
                </c:pt>
                <c:pt idx="107" formatCode="mmm\-yyyy">
                  <c:v>39066</c:v>
                </c:pt>
                <c:pt idx="108" formatCode="mmm\-yyyy">
                  <c:v>39097</c:v>
                </c:pt>
                <c:pt idx="109" formatCode="mmm\-yyyy">
                  <c:v>39128</c:v>
                </c:pt>
                <c:pt idx="110" formatCode="mmm\-yyyy">
                  <c:v>39156</c:v>
                </c:pt>
                <c:pt idx="111" formatCode="mmm\-yyyy">
                  <c:v>39187</c:v>
                </c:pt>
                <c:pt idx="112" formatCode="mmm\-yyyy">
                  <c:v>39217</c:v>
                </c:pt>
                <c:pt idx="113" formatCode="mmm\-yyyy">
                  <c:v>39248</c:v>
                </c:pt>
                <c:pt idx="114" formatCode="mmm\-yyyy">
                  <c:v>39278</c:v>
                </c:pt>
                <c:pt idx="115" formatCode="mmm\-yyyy">
                  <c:v>39309</c:v>
                </c:pt>
                <c:pt idx="116" formatCode="mmm\-yyyy">
                  <c:v>39340</c:v>
                </c:pt>
                <c:pt idx="117" formatCode="mmm\-yyyy">
                  <c:v>39370</c:v>
                </c:pt>
                <c:pt idx="118" formatCode="mmm\-yyyy">
                  <c:v>39401</c:v>
                </c:pt>
                <c:pt idx="119" formatCode="mmm\-yyyy">
                  <c:v>39431</c:v>
                </c:pt>
                <c:pt idx="120" formatCode="mmm\-yyyy">
                  <c:v>39462</c:v>
                </c:pt>
                <c:pt idx="121" formatCode="mmm\-yyyy">
                  <c:v>39493</c:v>
                </c:pt>
                <c:pt idx="122" formatCode="mmm\-yyyy">
                  <c:v>39522</c:v>
                </c:pt>
                <c:pt idx="123" formatCode="mmm\-yyyy">
                  <c:v>39553</c:v>
                </c:pt>
                <c:pt idx="124" formatCode="mmm\-yyyy">
                  <c:v>39583</c:v>
                </c:pt>
                <c:pt idx="125" formatCode="mmm\-yyyy">
                  <c:v>39614</c:v>
                </c:pt>
                <c:pt idx="126" formatCode="mmm\-yyyy">
                  <c:v>39644</c:v>
                </c:pt>
                <c:pt idx="127" formatCode="mmm\-yyyy">
                  <c:v>39675</c:v>
                </c:pt>
                <c:pt idx="128" formatCode="mmm\-yyyy">
                  <c:v>39706</c:v>
                </c:pt>
                <c:pt idx="129" formatCode="mmm\-yyyy">
                  <c:v>39736</c:v>
                </c:pt>
                <c:pt idx="130" formatCode="mmm\-yyyy">
                  <c:v>39767</c:v>
                </c:pt>
                <c:pt idx="131" formatCode="mmm\-yyyy">
                  <c:v>39797</c:v>
                </c:pt>
                <c:pt idx="132" formatCode="mmm\-yyyy">
                  <c:v>39828</c:v>
                </c:pt>
                <c:pt idx="133" formatCode="mmm\-yyyy">
                  <c:v>39859</c:v>
                </c:pt>
                <c:pt idx="134" formatCode="mmm\-yyyy">
                  <c:v>39887</c:v>
                </c:pt>
                <c:pt idx="135" formatCode="mmm\-yyyy">
                  <c:v>39918</c:v>
                </c:pt>
                <c:pt idx="136" formatCode="mmm\-yyyy">
                  <c:v>39948</c:v>
                </c:pt>
                <c:pt idx="137" formatCode="mmm\-yyyy">
                  <c:v>39979</c:v>
                </c:pt>
                <c:pt idx="138" formatCode="mmm\-yyyy">
                  <c:v>40009</c:v>
                </c:pt>
                <c:pt idx="139" formatCode="mmm\-yyyy">
                  <c:v>40040</c:v>
                </c:pt>
                <c:pt idx="140" formatCode="mmm\-yyyy">
                  <c:v>40071</c:v>
                </c:pt>
                <c:pt idx="141" formatCode="mmm\-yyyy">
                  <c:v>40101</c:v>
                </c:pt>
                <c:pt idx="142" formatCode="mmm\-yyyy">
                  <c:v>40132</c:v>
                </c:pt>
                <c:pt idx="143" formatCode="mmm\-yyyy">
                  <c:v>40162</c:v>
                </c:pt>
                <c:pt idx="144" formatCode="mmm\-yyyy">
                  <c:v>40193</c:v>
                </c:pt>
                <c:pt idx="145" formatCode="mmm\-yyyy">
                  <c:v>40224</c:v>
                </c:pt>
                <c:pt idx="146" formatCode="mmm\-yyyy">
                  <c:v>40252</c:v>
                </c:pt>
                <c:pt idx="147" formatCode="mmm\-yyyy">
                  <c:v>40283</c:v>
                </c:pt>
                <c:pt idx="148" formatCode="mmm\-yyyy">
                  <c:v>40313</c:v>
                </c:pt>
                <c:pt idx="149" formatCode="mmm\-yyyy">
                  <c:v>40344</c:v>
                </c:pt>
                <c:pt idx="150" formatCode="mmm\-yyyy">
                  <c:v>40374</c:v>
                </c:pt>
                <c:pt idx="151" formatCode="mmm\-yyyy">
                  <c:v>40405</c:v>
                </c:pt>
                <c:pt idx="152" formatCode="mmm\-yyyy">
                  <c:v>40436</c:v>
                </c:pt>
                <c:pt idx="153" formatCode="mmm\-yyyy">
                  <c:v>40466</c:v>
                </c:pt>
                <c:pt idx="154" formatCode="mmm\-yyyy">
                  <c:v>40497</c:v>
                </c:pt>
                <c:pt idx="155" formatCode="mmm\-yyyy">
                  <c:v>40527</c:v>
                </c:pt>
                <c:pt idx="156" formatCode="mmm\-yyyy">
                  <c:v>40558</c:v>
                </c:pt>
                <c:pt idx="157" formatCode="mmm\-yyyy">
                  <c:v>40589</c:v>
                </c:pt>
                <c:pt idx="158" formatCode="mmm\-yyyy">
                  <c:v>40617</c:v>
                </c:pt>
                <c:pt idx="159" formatCode="mmm\-yyyy">
                  <c:v>40648</c:v>
                </c:pt>
                <c:pt idx="160" formatCode="mmm\-yyyy">
                  <c:v>40678</c:v>
                </c:pt>
                <c:pt idx="161" formatCode="mmm\-yyyy">
                  <c:v>40709</c:v>
                </c:pt>
                <c:pt idx="162" formatCode="mmm\-yyyy">
                  <c:v>40739</c:v>
                </c:pt>
                <c:pt idx="163" formatCode="mmm\-yyyy">
                  <c:v>40770</c:v>
                </c:pt>
                <c:pt idx="164" formatCode="mmm\-yyyy">
                  <c:v>40801</c:v>
                </c:pt>
                <c:pt idx="165" formatCode="mmm\-yyyy">
                  <c:v>40831</c:v>
                </c:pt>
                <c:pt idx="166" formatCode="mmm\-yyyy">
                  <c:v>40862</c:v>
                </c:pt>
                <c:pt idx="167" formatCode="mmm\-yyyy">
                  <c:v>40892</c:v>
                </c:pt>
                <c:pt idx="168" formatCode="mmm\-yyyy">
                  <c:v>40923</c:v>
                </c:pt>
                <c:pt idx="169" formatCode="mmm\-yyyy">
                  <c:v>40954</c:v>
                </c:pt>
                <c:pt idx="170" formatCode="mmm\-yyyy">
                  <c:v>40983</c:v>
                </c:pt>
                <c:pt idx="171" formatCode="mmm\-yyyy">
                  <c:v>41014</c:v>
                </c:pt>
                <c:pt idx="172" formatCode="mmm\-yyyy">
                  <c:v>41044</c:v>
                </c:pt>
                <c:pt idx="173" formatCode="mmm\-yyyy">
                  <c:v>41075</c:v>
                </c:pt>
                <c:pt idx="174" formatCode="mmm\-yyyy">
                  <c:v>41105</c:v>
                </c:pt>
                <c:pt idx="175" formatCode="mmm\-yyyy">
                  <c:v>41136</c:v>
                </c:pt>
                <c:pt idx="176" formatCode="mmm\-yyyy">
                  <c:v>41167</c:v>
                </c:pt>
                <c:pt idx="177" formatCode="mmm\-yyyy">
                  <c:v>41197</c:v>
                </c:pt>
                <c:pt idx="178" formatCode="mmm\-yyyy">
                  <c:v>41228</c:v>
                </c:pt>
                <c:pt idx="179" formatCode="mmm\-yyyy">
                  <c:v>41258</c:v>
                </c:pt>
                <c:pt idx="180" formatCode="mmm\-yyyy">
                  <c:v>41289</c:v>
                </c:pt>
                <c:pt idx="181" formatCode="mmm\-yyyy">
                  <c:v>41320</c:v>
                </c:pt>
                <c:pt idx="182" formatCode="mmm\-yyyy">
                  <c:v>41348</c:v>
                </c:pt>
                <c:pt idx="183" formatCode="mmm\-yyyy">
                  <c:v>41379</c:v>
                </c:pt>
                <c:pt idx="184" formatCode="mmm\-yyyy">
                  <c:v>41409</c:v>
                </c:pt>
                <c:pt idx="185" formatCode="mmm\-yyyy">
                  <c:v>41440</c:v>
                </c:pt>
                <c:pt idx="186" formatCode="mmm\-yyyy">
                  <c:v>41470</c:v>
                </c:pt>
                <c:pt idx="187" formatCode="mmm\-yyyy">
                  <c:v>41501</c:v>
                </c:pt>
                <c:pt idx="188" formatCode="mmm\-yyyy">
                  <c:v>41532</c:v>
                </c:pt>
                <c:pt idx="189" formatCode="mmm\-yyyy">
                  <c:v>41562</c:v>
                </c:pt>
                <c:pt idx="190" formatCode="mmm\-yyyy">
                  <c:v>41593</c:v>
                </c:pt>
                <c:pt idx="191" formatCode="mmm\-yyyy">
                  <c:v>41623</c:v>
                </c:pt>
                <c:pt idx="192" formatCode="mmm\-yyyy">
                  <c:v>41654</c:v>
                </c:pt>
                <c:pt idx="193" formatCode="mmm\-yyyy">
                  <c:v>41685</c:v>
                </c:pt>
                <c:pt idx="194" formatCode="mmm\-yyyy">
                  <c:v>41713</c:v>
                </c:pt>
                <c:pt idx="195" formatCode="mmm\-yyyy">
                  <c:v>41744</c:v>
                </c:pt>
                <c:pt idx="196" formatCode="mmm\-yyyy">
                  <c:v>41774</c:v>
                </c:pt>
                <c:pt idx="197" formatCode="mmm\-yyyy">
                  <c:v>41805</c:v>
                </c:pt>
                <c:pt idx="198" formatCode="mmm\-yyyy">
                  <c:v>41835</c:v>
                </c:pt>
                <c:pt idx="199" formatCode="mmm\-yyyy">
                  <c:v>41866</c:v>
                </c:pt>
                <c:pt idx="200" formatCode="mmm\-yyyy">
                  <c:v>41897</c:v>
                </c:pt>
                <c:pt idx="201" formatCode="mmm\-yyyy">
                  <c:v>41927</c:v>
                </c:pt>
                <c:pt idx="202" formatCode="mmm\-yyyy">
                  <c:v>41958</c:v>
                </c:pt>
                <c:pt idx="203" formatCode="mmm\-yyyy">
                  <c:v>41988</c:v>
                </c:pt>
                <c:pt idx="204" formatCode="mmm\-yyyy">
                  <c:v>42019</c:v>
                </c:pt>
                <c:pt idx="205" formatCode="mmm\-yyyy">
                  <c:v>42050</c:v>
                </c:pt>
                <c:pt idx="206" formatCode="mmm\-yyyy">
                  <c:v>42078</c:v>
                </c:pt>
                <c:pt idx="207" formatCode="mmm\-yyyy">
                  <c:v>42109</c:v>
                </c:pt>
                <c:pt idx="208" formatCode="mmm\-yyyy">
                  <c:v>42139</c:v>
                </c:pt>
                <c:pt idx="209" formatCode="mmm\-yyyy">
                  <c:v>42170</c:v>
                </c:pt>
                <c:pt idx="210" formatCode="mmm\-yyyy">
                  <c:v>42200</c:v>
                </c:pt>
                <c:pt idx="211" formatCode="mmm\-yyyy">
                  <c:v>42231</c:v>
                </c:pt>
                <c:pt idx="212" formatCode="mmm\-yyyy">
                  <c:v>42262</c:v>
                </c:pt>
                <c:pt idx="213" formatCode="mmm\-yyyy">
                  <c:v>42292</c:v>
                </c:pt>
                <c:pt idx="214" formatCode="mmm\-yyyy">
                  <c:v>42323</c:v>
                </c:pt>
                <c:pt idx="215" formatCode="mmm\-yyyy">
                  <c:v>42353</c:v>
                </c:pt>
                <c:pt idx="216" formatCode="mmm\-yyyy">
                  <c:v>42384</c:v>
                </c:pt>
                <c:pt idx="217" formatCode="mmm\-yyyy">
                  <c:v>42415</c:v>
                </c:pt>
                <c:pt idx="218" formatCode="mmm\-yyyy">
                  <c:v>42444</c:v>
                </c:pt>
                <c:pt idx="219" formatCode="mmm\-yyyy">
                  <c:v>42475</c:v>
                </c:pt>
                <c:pt idx="220" formatCode="mmm\-yyyy">
                  <c:v>42505</c:v>
                </c:pt>
                <c:pt idx="221" formatCode="mmm\-yyyy">
                  <c:v>42536</c:v>
                </c:pt>
                <c:pt idx="222" formatCode="mmm\-yyyy">
                  <c:v>42566</c:v>
                </c:pt>
                <c:pt idx="223" formatCode="mmm\-yyyy">
                  <c:v>42597</c:v>
                </c:pt>
                <c:pt idx="224" formatCode="mmm\-yyyy">
                  <c:v>42628</c:v>
                </c:pt>
                <c:pt idx="225" formatCode="mmm\-yyyy">
                  <c:v>42658</c:v>
                </c:pt>
                <c:pt idx="226" formatCode="mmm\-yyyy">
                  <c:v>42689</c:v>
                </c:pt>
                <c:pt idx="227" formatCode="mmm\-yyyy">
                  <c:v>42719</c:v>
                </c:pt>
                <c:pt idx="228" formatCode="mmm\-yyyy">
                  <c:v>42750</c:v>
                </c:pt>
                <c:pt idx="229" formatCode="mmm\-yyyy">
                  <c:v>42781</c:v>
                </c:pt>
                <c:pt idx="230" formatCode="mmm\-yyyy">
                  <c:v>42809</c:v>
                </c:pt>
                <c:pt idx="231" formatCode="mmm\-yyyy">
                  <c:v>42840</c:v>
                </c:pt>
                <c:pt idx="232" formatCode="mmm\-yyyy">
                  <c:v>42870</c:v>
                </c:pt>
                <c:pt idx="233" formatCode="mmm\-yyyy">
                  <c:v>42901</c:v>
                </c:pt>
                <c:pt idx="234" formatCode="mmm\-yyyy">
                  <c:v>42931</c:v>
                </c:pt>
                <c:pt idx="235" formatCode="mmm\-yyyy">
                  <c:v>42962</c:v>
                </c:pt>
                <c:pt idx="236" formatCode="mmm\-yyyy">
                  <c:v>42993</c:v>
                </c:pt>
                <c:pt idx="237" formatCode="mmm\-yyyy">
                  <c:v>43023</c:v>
                </c:pt>
                <c:pt idx="238" formatCode="mmm\-yyyy">
                  <c:v>43054</c:v>
                </c:pt>
                <c:pt idx="239" formatCode="mmm\-yyyy">
                  <c:v>43084</c:v>
                </c:pt>
                <c:pt idx="240" formatCode="mmm\-yyyy">
                  <c:v>43115</c:v>
                </c:pt>
                <c:pt idx="241" formatCode="mmm\-yyyy">
                  <c:v>43146</c:v>
                </c:pt>
                <c:pt idx="242" formatCode="mmm\-yyyy">
                  <c:v>43174</c:v>
                </c:pt>
                <c:pt idx="243" formatCode="mmm\-yyyy">
                  <c:v>43205</c:v>
                </c:pt>
                <c:pt idx="244" formatCode="mmm\-yyyy">
                  <c:v>43235</c:v>
                </c:pt>
                <c:pt idx="245" formatCode="mmm\-yyyy">
                  <c:v>43266</c:v>
                </c:pt>
                <c:pt idx="246" formatCode="mmm\-yyyy">
                  <c:v>43296</c:v>
                </c:pt>
                <c:pt idx="247" formatCode="mmm\-yyyy">
                  <c:v>43327</c:v>
                </c:pt>
                <c:pt idx="248" formatCode="mmm\-yyyy">
                  <c:v>43358</c:v>
                </c:pt>
                <c:pt idx="249" formatCode="mmm\-yyyy">
                  <c:v>43388</c:v>
                </c:pt>
                <c:pt idx="250" formatCode="mmm\-yyyy">
                  <c:v>43419</c:v>
                </c:pt>
                <c:pt idx="251" formatCode="mmm\-yyyy">
                  <c:v>43449</c:v>
                </c:pt>
                <c:pt idx="252" formatCode="mmm\-yyyy">
                  <c:v>43480</c:v>
                </c:pt>
                <c:pt idx="253" formatCode="mmm\-yyyy">
                  <c:v>43511</c:v>
                </c:pt>
                <c:pt idx="254" formatCode="mmm\-yyyy">
                  <c:v>43539</c:v>
                </c:pt>
                <c:pt idx="255" formatCode="mmm\-yyyy">
                  <c:v>43570</c:v>
                </c:pt>
                <c:pt idx="256" formatCode="mmm\-yyyy">
                  <c:v>43600</c:v>
                </c:pt>
                <c:pt idx="257" formatCode="mmm\-yyyy">
                  <c:v>43631</c:v>
                </c:pt>
                <c:pt idx="258" formatCode="mmm\-yyyy">
                  <c:v>43661</c:v>
                </c:pt>
                <c:pt idx="259" formatCode="mmm\-yyyy">
                  <c:v>43692</c:v>
                </c:pt>
                <c:pt idx="260" formatCode="mmm\-yyyy">
                  <c:v>43723</c:v>
                </c:pt>
                <c:pt idx="261" formatCode="mmm\-yyyy">
                  <c:v>43753</c:v>
                </c:pt>
                <c:pt idx="262" formatCode="mmm\-yyyy">
                  <c:v>43784</c:v>
                </c:pt>
                <c:pt idx="263" formatCode="mmm\-yyyy">
                  <c:v>43814</c:v>
                </c:pt>
                <c:pt idx="264" formatCode="mmm\-yyyy">
                  <c:v>43845</c:v>
                </c:pt>
                <c:pt idx="265" formatCode="mmm\-yyyy">
                  <c:v>43876</c:v>
                </c:pt>
                <c:pt idx="266" formatCode="mmm\-yyyy">
                  <c:v>43905</c:v>
                </c:pt>
                <c:pt idx="267" formatCode="mmm\-yyyy">
                  <c:v>43936</c:v>
                </c:pt>
                <c:pt idx="268" formatCode="mmm\-yyyy">
                  <c:v>43966</c:v>
                </c:pt>
                <c:pt idx="269" formatCode="mmm\-yyyy">
                  <c:v>43997</c:v>
                </c:pt>
                <c:pt idx="270" formatCode="mmm\-yyyy">
                  <c:v>44027</c:v>
                </c:pt>
                <c:pt idx="271" formatCode="mmm\-yyyy">
                  <c:v>44058</c:v>
                </c:pt>
                <c:pt idx="272" formatCode="mmm\-yyyy">
                  <c:v>44089</c:v>
                </c:pt>
                <c:pt idx="273" formatCode="mmm\-yyyy">
                  <c:v>44119</c:v>
                </c:pt>
                <c:pt idx="274" formatCode="mmm\-yyyy">
                  <c:v>44150</c:v>
                </c:pt>
                <c:pt idx="275" formatCode="mmm\-yyyy">
                  <c:v>44180</c:v>
                </c:pt>
                <c:pt idx="276" formatCode="mmm\-yyyy">
                  <c:v>44211</c:v>
                </c:pt>
                <c:pt idx="277" formatCode="mmm\-yyyy">
                  <c:v>44242</c:v>
                </c:pt>
                <c:pt idx="278" formatCode="mmm\-yyyy">
                  <c:v>44270</c:v>
                </c:pt>
                <c:pt idx="279" formatCode="mmm\-yyyy">
                  <c:v>44301</c:v>
                </c:pt>
                <c:pt idx="280" formatCode="mmm\-yyyy">
                  <c:v>44331</c:v>
                </c:pt>
                <c:pt idx="281" formatCode="mmm\-yyyy">
                  <c:v>44362</c:v>
                </c:pt>
                <c:pt idx="282" formatCode="mmm\-yyyy">
                  <c:v>44392</c:v>
                </c:pt>
                <c:pt idx="283" formatCode="mmm\-yyyy">
                  <c:v>44423</c:v>
                </c:pt>
                <c:pt idx="284" formatCode="mmm\-yyyy">
                  <c:v>44454</c:v>
                </c:pt>
                <c:pt idx="285" formatCode="mmm\-yyyy">
                  <c:v>44484</c:v>
                </c:pt>
                <c:pt idx="286" formatCode="mmm\-yyyy">
                  <c:v>44515</c:v>
                </c:pt>
                <c:pt idx="287" formatCode="mmm\-yyyy">
                  <c:v>44545</c:v>
                </c:pt>
                <c:pt idx="288" formatCode="mmm\-yyyy">
                  <c:v>44576</c:v>
                </c:pt>
                <c:pt idx="289" formatCode="mmm\-yyyy">
                  <c:v>44607</c:v>
                </c:pt>
                <c:pt idx="290" formatCode="mmm\-yyyy">
                  <c:v>44635</c:v>
                </c:pt>
                <c:pt idx="291" formatCode="mmm\-yyyy">
                  <c:v>44666</c:v>
                </c:pt>
                <c:pt idx="292" formatCode="mmm\-yyyy">
                  <c:v>44696</c:v>
                </c:pt>
                <c:pt idx="293" formatCode="mmm\-yyyy">
                  <c:v>44727</c:v>
                </c:pt>
                <c:pt idx="294" formatCode="mmm\-yyyy">
                  <c:v>44757</c:v>
                </c:pt>
                <c:pt idx="295" formatCode="mmm\-yyyy">
                  <c:v>44788</c:v>
                </c:pt>
                <c:pt idx="296" formatCode="mmm\-yyyy">
                  <c:v>44819</c:v>
                </c:pt>
                <c:pt idx="297" formatCode="mmm\-yyyy">
                  <c:v>44849</c:v>
                </c:pt>
                <c:pt idx="298" formatCode="mmm\-yyyy">
                  <c:v>44880</c:v>
                </c:pt>
                <c:pt idx="299" formatCode="mmm\-yyyy">
                  <c:v>44910</c:v>
                </c:pt>
              </c:numCache>
            </c:numRef>
          </c:cat>
          <c:val>
            <c:numRef>
              <c:f>'Historical Pricing'!$K$70:$K$369</c:f>
              <c:numCache>
                <c:formatCode>_("$"* #,##0.00_);_("$"* \(#,##0.00\);_("$"* "-"??_);_(@_)</c:formatCode>
                <c:ptCount val="300"/>
                <c:pt idx="0">
                  <c:v>1.3995</c:v>
                </c:pt>
                <c:pt idx="1">
                  <c:v>1.4734</c:v>
                </c:pt>
                <c:pt idx="2">
                  <c:v>1.6484000000000001</c:v>
                </c:pt>
                <c:pt idx="3">
                  <c:v>1.7773000000000001</c:v>
                </c:pt>
                <c:pt idx="4">
                  <c:v>2.1486999999999998</c:v>
                </c:pt>
                <c:pt idx="5">
                  <c:v>1.8168</c:v>
                </c:pt>
                <c:pt idx="6">
                  <c:v>1.7966</c:v>
                </c:pt>
                <c:pt idx="7">
                  <c:v>1.9391</c:v>
                </c:pt>
                <c:pt idx="8">
                  <c:v>1.6328</c:v>
                </c:pt>
                <c:pt idx="9">
                  <c:v>2.1320999999999999</c:v>
                </c:pt>
                <c:pt idx="10">
                  <c:v>2.6358999999999999</c:v>
                </c:pt>
                <c:pt idx="11">
                  <c:v>2.7972000000000001</c:v>
                </c:pt>
                <c:pt idx="12">
                  <c:v>2.4300000000000002</c:v>
                </c:pt>
                <c:pt idx="13">
                  <c:v>2.36</c:v>
                </c:pt>
                <c:pt idx="14">
                  <c:v>2.33</c:v>
                </c:pt>
                <c:pt idx="15">
                  <c:v>2.33</c:v>
                </c:pt>
                <c:pt idx="16">
                  <c:v>2.62</c:v>
                </c:pt>
                <c:pt idx="17">
                  <c:v>2.65</c:v>
                </c:pt>
                <c:pt idx="18">
                  <c:v>2.7</c:v>
                </c:pt>
                <c:pt idx="19">
                  <c:v>2.76</c:v>
                </c:pt>
                <c:pt idx="20">
                  <c:v>3.36</c:v>
                </c:pt>
                <c:pt idx="21">
                  <c:v>3.16</c:v>
                </c:pt>
                <c:pt idx="22">
                  <c:v>3.71</c:v>
                </c:pt>
                <c:pt idx="23">
                  <c:v>2.81</c:v>
                </c:pt>
                <c:pt idx="24">
                  <c:v>3.1353257999999999</c:v>
                </c:pt>
                <c:pt idx="25">
                  <c:v>3.0984148</c:v>
                </c:pt>
                <c:pt idx="26">
                  <c:v>3.3114440000000003</c:v>
                </c:pt>
                <c:pt idx="27">
                  <c:v>3.7817955999999997</c:v>
                </c:pt>
                <c:pt idx="28">
                  <c:v>4.0243535999999995</c:v>
                </c:pt>
                <c:pt idx="29">
                  <c:v>5.6948400000000001</c:v>
                </c:pt>
                <c:pt idx="30">
                  <c:v>5.5493051999999992</c:v>
                </c:pt>
                <c:pt idx="31">
                  <c:v>4.5621995999999996</c:v>
                </c:pt>
                <c:pt idx="32">
                  <c:v>5.5282131999999997</c:v>
                </c:pt>
                <c:pt idx="33">
                  <c:v>6.8865379999999998</c:v>
                </c:pt>
                <c:pt idx="34">
                  <c:v>6.3940397999999998</c:v>
                </c:pt>
                <c:pt idx="35">
                  <c:v>8.9124245999999996</c:v>
                </c:pt>
                <c:pt idx="36">
                  <c:v>12.91</c:v>
                </c:pt>
                <c:pt idx="37">
                  <c:v>10.46</c:v>
                </c:pt>
                <c:pt idx="38">
                  <c:v>7.63</c:v>
                </c:pt>
                <c:pt idx="39">
                  <c:v>7.6</c:v>
                </c:pt>
                <c:pt idx="40">
                  <c:v>5.47</c:v>
                </c:pt>
                <c:pt idx="41">
                  <c:v>5.47</c:v>
                </c:pt>
                <c:pt idx="42">
                  <c:v>4.25</c:v>
                </c:pt>
                <c:pt idx="43">
                  <c:v>3.56</c:v>
                </c:pt>
                <c:pt idx="44">
                  <c:v>3.34</c:v>
                </c:pt>
                <c:pt idx="45">
                  <c:v>2.4900000000000002</c:v>
                </c:pt>
                <c:pt idx="46">
                  <c:v>3.35</c:v>
                </c:pt>
                <c:pt idx="47">
                  <c:v>3.54</c:v>
                </c:pt>
                <c:pt idx="48">
                  <c:v>3.54</c:v>
                </c:pt>
                <c:pt idx="49">
                  <c:v>2.84</c:v>
                </c:pt>
                <c:pt idx="50">
                  <c:v>3.12</c:v>
                </c:pt>
                <c:pt idx="51">
                  <c:v>4.24</c:v>
                </c:pt>
                <c:pt idx="52">
                  <c:v>4.3600000000000003</c:v>
                </c:pt>
                <c:pt idx="53">
                  <c:v>3.99</c:v>
                </c:pt>
                <c:pt idx="54">
                  <c:v>3.22</c:v>
                </c:pt>
                <c:pt idx="55">
                  <c:v>2.62</c:v>
                </c:pt>
                <c:pt idx="56">
                  <c:v>3.41</c:v>
                </c:pt>
                <c:pt idx="57">
                  <c:v>4.37</c:v>
                </c:pt>
                <c:pt idx="58">
                  <c:v>5.3662000000000001</c:v>
                </c:pt>
                <c:pt idx="59">
                  <c:v>5.2122999999999999</c:v>
                </c:pt>
                <c:pt idx="60">
                  <c:v>6.1212999999999997</c:v>
                </c:pt>
                <c:pt idx="61">
                  <c:v>6.806</c:v>
                </c:pt>
                <c:pt idx="62">
                  <c:v>9.61</c:v>
                </c:pt>
                <c:pt idx="63">
                  <c:v>6.74</c:v>
                </c:pt>
                <c:pt idx="64">
                  <c:v>6.5</c:v>
                </c:pt>
                <c:pt idx="65">
                  <c:v>6.65</c:v>
                </c:pt>
                <c:pt idx="66">
                  <c:v>6.5119999999999996</c:v>
                </c:pt>
                <c:pt idx="67">
                  <c:v>5.52</c:v>
                </c:pt>
                <c:pt idx="68">
                  <c:v>5.8635000000000002</c:v>
                </c:pt>
                <c:pt idx="69">
                  <c:v>5.4221000000000004</c:v>
                </c:pt>
                <c:pt idx="70">
                  <c:v>5.1939000000000002</c:v>
                </c:pt>
                <c:pt idx="71">
                  <c:v>5.2807000000000004</c:v>
                </c:pt>
                <c:pt idx="72">
                  <c:v>6.4793000000000003</c:v>
                </c:pt>
                <c:pt idx="73">
                  <c:v>6.46</c:v>
                </c:pt>
                <c:pt idx="74">
                  <c:v>5.8460000000000001</c:v>
                </c:pt>
                <c:pt idx="75">
                  <c:v>5.9287000000000001</c:v>
                </c:pt>
                <c:pt idx="76">
                  <c:v>6.3682999999999996</c:v>
                </c:pt>
                <c:pt idx="77">
                  <c:v>7.0502000000000002</c:v>
                </c:pt>
                <c:pt idx="78">
                  <c:v>6.61</c:v>
                </c:pt>
                <c:pt idx="79">
                  <c:v>6.5278</c:v>
                </c:pt>
                <c:pt idx="80">
                  <c:v>5.8044000000000002</c:v>
                </c:pt>
                <c:pt idx="81">
                  <c:v>5.3886000000000003</c:v>
                </c:pt>
                <c:pt idx="82">
                  <c:v>7.5869999999999997</c:v>
                </c:pt>
                <c:pt idx="83">
                  <c:v>7.1717000000000004</c:v>
                </c:pt>
                <c:pt idx="84">
                  <c:v>6.5873999999999997</c:v>
                </c:pt>
                <c:pt idx="85">
                  <c:v>6.1643999999999997</c:v>
                </c:pt>
                <c:pt idx="86">
                  <c:v>6.2671999999999999</c:v>
                </c:pt>
                <c:pt idx="87">
                  <c:v>7.0903</c:v>
                </c:pt>
                <c:pt idx="88">
                  <c:v>7.2777000000000003</c:v>
                </c:pt>
                <c:pt idx="89">
                  <c:v>6.6086999999999998</c:v>
                </c:pt>
                <c:pt idx="90">
                  <c:v>7.01</c:v>
                </c:pt>
                <c:pt idx="91">
                  <c:v>7.17</c:v>
                </c:pt>
                <c:pt idx="92">
                  <c:v>9.0488999999999997</c:v>
                </c:pt>
                <c:pt idx="93">
                  <c:v>10.93</c:v>
                </c:pt>
                <c:pt idx="94">
                  <c:v>12.077</c:v>
                </c:pt>
                <c:pt idx="95">
                  <c:v>10.2158</c:v>
                </c:pt>
                <c:pt idx="96">
                  <c:v>11.48</c:v>
                </c:pt>
                <c:pt idx="97">
                  <c:v>8.02</c:v>
                </c:pt>
                <c:pt idx="98">
                  <c:v>6.86</c:v>
                </c:pt>
                <c:pt idx="99">
                  <c:v>6.3089000000000004</c:v>
                </c:pt>
                <c:pt idx="100">
                  <c:v>6.226</c:v>
                </c:pt>
                <c:pt idx="101">
                  <c:v>5.3007</c:v>
                </c:pt>
                <c:pt idx="102">
                  <c:v>5.4923000000000002</c:v>
                </c:pt>
                <c:pt idx="103">
                  <c:v>5.8384999999999998</c:v>
                </c:pt>
                <c:pt idx="104">
                  <c:v>5.8244999999999996</c:v>
                </c:pt>
                <c:pt idx="105">
                  <c:v>4.2154999999999996</c:v>
                </c:pt>
                <c:pt idx="106">
                  <c:v>6.3643000000000001</c:v>
                </c:pt>
                <c:pt idx="107">
                  <c:v>7.5189000000000004</c:v>
                </c:pt>
                <c:pt idx="108">
                  <c:v>6.9161999999999999</c:v>
                </c:pt>
                <c:pt idx="109">
                  <c:v>6.8624000000000001</c:v>
                </c:pt>
                <c:pt idx="110">
                  <c:v>7.4241000000000001</c:v>
                </c:pt>
                <c:pt idx="111">
                  <c:v>7.0206999999999997</c:v>
                </c:pt>
                <c:pt idx="112">
                  <c:v>7.0880000000000001</c:v>
                </c:pt>
                <c:pt idx="113">
                  <c:v>6.8556999999999997</c:v>
                </c:pt>
                <c:pt idx="114">
                  <c:v>6.1390000000000002</c:v>
                </c:pt>
                <c:pt idx="115">
                  <c:v>5.05</c:v>
                </c:pt>
                <c:pt idx="116">
                  <c:v>4.76</c:v>
                </c:pt>
                <c:pt idx="117">
                  <c:v>4.9824000000000002</c:v>
                </c:pt>
                <c:pt idx="118">
                  <c:v>5.82</c:v>
                </c:pt>
                <c:pt idx="119">
                  <c:v>6.2567000000000004</c:v>
                </c:pt>
                <c:pt idx="120">
                  <c:v>6.1010999999999997</c:v>
                </c:pt>
                <c:pt idx="121">
                  <c:v>6.8758999999999997</c:v>
                </c:pt>
                <c:pt idx="122">
                  <c:v>7.2991999999999999</c:v>
                </c:pt>
                <c:pt idx="123">
                  <c:v>8.0947999999999993</c:v>
                </c:pt>
                <c:pt idx="124">
                  <c:v>8.9182000000000006</c:v>
                </c:pt>
                <c:pt idx="125">
                  <c:v>9.5780999999999992</c:v>
                </c:pt>
                <c:pt idx="126">
                  <c:v>10.7996</c:v>
                </c:pt>
                <c:pt idx="127">
                  <c:v>8.44</c:v>
                </c:pt>
                <c:pt idx="128">
                  <c:v>7.0475000000000003</c:v>
                </c:pt>
                <c:pt idx="129">
                  <c:v>5.9104999999999999</c:v>
                </c:pt>
                <c:pt idx="130">
                  <c:v>6.5568</c:v>
                </c:pt>
                <c:pt idx="131">
                  <c:v>6.83</c:v>
                </c:pt>
                <c:pt idx="132">
                  <c:v>6.2171000000000003</c:v>
                </c:pt>
                <c:pt idx="133">
                  <c:v>5.3292999999999999</c:v>
                </c:pt>
                <c:pt idx="134">
                  <c:v>4.4800000000000004</c:v>
                </c:pt>
                <c:pt idx="135">
                  <c:v>3.8170999999999999</c:v>
                </c:pt>
                <c:pt idx="136">
                  <c:v>3.2376</c:v>
                </c:pt>
                <c:pt idx="137">
                  <c:v>3.3494999999999999</c:v>
                </c:pt>
                <c:pt idx="138">
                  <c:v>3.1366999999999998</c:v>
                </c:pt>
                <c:pt idx="139">
                  <c:v>2.9011999999999998</c:v>
                </c:pt>
                <c:pt idx="140">
                  <c:v>2.5583</c:v>
                </c:pt>
                <c:pt idx="141">
                  <c:v>2.8729</c:v>
                </c:pt>
                <c:pt idx="142">
                  <c:v>4.6407999999999996</c:v>
                </c:pt>
                <c:pt idx="143">
                  <c:v>4.5275999999999996</c:v>
                </c:pt>
                <c:pt idx="144">
                  <c:v>5.1563999999999997</c:v>
                </c:pt>
                <c:pt idx="145">
                  <c:v>5.2343000000000002</c:v>
                </c:pt>
                <c:pt idx="146">
                  <c:v>4.8494000000000002</c:v>
                </c:pt>
                <c:pt idx="147">
                  <c:v>3.8376000000000001</c:v>
                </c:pt>
                <c:pt idx="148">
                  <c:v>3.5356000000000001</c:v>
                </c:pt>
                <c:pt idx="149">
                  <c:v>3.6</c:v>
                </c:pt>
                <c:pt idx="150">
                  <c:v>3.9102999999999999</c:v>
                </c:pt>
                <c:pt idx="151">
                  <c:v>3.5072999999999999</c:v>
                </c:pt>
                <c:pt idx="152">
                  <c:v>3.15</c:v>
                </c:pt>
                <c:pt idx="153">
                  <c:v>3.3769999999999998</c:v>
                </c:pt>
                <c:pt idx="154">
                  <c:v>3.1983000000000001</c:v>
                </c:pt>
                <c:pt idx="155">
                  <c:v>3.6025</c:v>
                </c:pt>
                <c:pt idx="156">
                  <c:v>3.6711999999999998</c:v>
                </c:pt>
                <c:pt idx="157">
                  <c:v>3.6991000000000001</c:v>
                </c:pt>
                <c:pt idx="158">
                  <c:v>3.3622000000000001</c:v>
                </c:pt>
                <c:pt idx="159">
                  <c:v>3.4426000000000001</c:v>
                </c:pt>
                <c:pt idx="160">
                  <c:v>3.5354000000000001</c:v>
                </c:pt>
                <c:pt idx="161">
                  <c:v>3.6558000000000002</c:v>
                </c:pt>
                <c:pt idx="162">
                  <c:v>3.7166000000000001</c:v>
                </c:pt>
                <c:pt idx="163">
                  <c:v>3.4546000000000001</c:v>
                </c:pt>
                <c:pt idx="164">
                  <c:v>3.4087000000000001</c:v>
                </c:pt>
                <c:pt idx="165">
                  <c:v>3.4601000000000002</c:v>
                </c:pt>
                <c:pt idx="166">
                  <c:v>3.1913999999999998</c:v>
                </c:pt>
                <c:pt idx="167">
                  <c:v>3.2061999999999999</c:v>
                </c:pt>
                <c:pt idx="168">
                  <c:v>2.8616999999999999</c:v>
                </c:pt>
                <c:pt idx="169">
                  <c:v>2.3220000000000001</c:v>
                </c:pt>
                <c:pt idx="170">
                  <c:v>1.9732000000000001</c:v>
                </c:pt>
                <c:pt idx="171">
                  <c:v>1.7125999999999999</c:v>
                </c:pt>
                <c:pt idx="172">
                  <c:v>1.5586</c:v>
                </c:pt>
                <c:pt idx="173">
                  <c:v>1.9472</c:v>
                </c:pt>
                <c:pt idx="174">
                  <c:v>1.8967000000000001</c:v>
                </c:pt>
                <c:pt idx="175">
                  <c:v>2.2793999999999999</c:v>
                </c:pt>
                <c:pt idx="176">
                  <c:v>2.0596999999999999</c:v>
                </c:pt>
                <c:pt idx="177">
                  <c:v>2.3382000000000001</c:v>
                </c:pt>
                <c:pt idx="178">
                  <c:v>3.1046999999999998</c:v>
                </c:pt>
                <c:pt idx="179">
                  <c:v>3.25</c:v>
                </c:pt>
                <c:pt idx="180">
                  <c:v>2.9611999999999998</c:v>
                </c:pt>
                <c:pt idx="181">
                  <c:v>2.8797000000000001</c:v>
                </c:pt>
                <c:pt idx="182">
                  <c:v>2.9180999999999999</c:v>
                </c:pt>
                <c:pt idx="183">
                  <c:v>3.2837000000000001</c:v>
                </c:pt>
                <c:pt idx="184">
                  <c:v>3.4866999999999999</c:v>
                </c:pt>
                <c:pt idx="185">
                  <c:v>3.444</c:v>
                </c:pt>
                <c:pt idx="186">
                  <c:v>3.0689000000000002</c:v>
                </c:pt>
                <c:pt idx="187">
                  <c:v>2.5623999999999998</c:v>
                </c:pt>
                <c:pt idx="188">
                  <c:v>2.3534000000000002</c:v>
                </c:pt>
                <c:pt idx="189">
                  <c:v>2.4527000000000001</c:v>
                </c:pt>
                <c:pt idx="190">
                  <c:v>3.3129</c:v>
                </c:pt>
                <c:pt idx="191">
                  <c:v>3.2040000000000002</c:v>
                </c:pt>
                <c:pt idx="192">
                  <c:v>3.6598999999999999</c:v>
                </c:pt>
                <c:pt idx="193">
                  <c:v>4.2266000000000004</c:v>
                </c:pt>
                <c:pt idx="194">
                  <c:v>5.6386000000000003</c:v>
                </c:pt>
                <c:pt idx="195">
                  <c:v>4.4675000000000002</c:v>
                </c:pt>
                <c:pt idx="196">
                  <c:v>4.4904999999999999</c:v>
                </c:pt>
                <c:pt idx="197">
                  <c:v>4.3453999999999997</c:v>
                </c:pt>
                <c:pt idx="198">
                  <c:v>4.3750999999999998</c:v>
                </c:pt>
                <c:pt idx="199">
                  <c:v>3.7968000000000002</c:v>
                </c:pt>
                <c:pt idx="200">
                  <c:v>3.831</c:v>
                </c:pt>
                <c:pt idx="201">
                  <c:v>3.8673999999999999</c:v>
                </c:pt>
                <c:pt idx="202">
                  <c:v>3.5912999999999999</c:v>
                </c:pt>
                <c:pt idx="203">
                  <c:v>3.9419</c:v>
                </c:pt>
                <c:pt idx="204">
                  <c:v>3.1896</c:v>
                </c:pt>
                <c:pt idx="205">
                  <c:v>2.6044</c:v>
                </c:pt>
                <c:pt idx="206">
                  <c:v>2.5914999999999999</c:v>
                </c:pt>
                <c:pt idx="207">
                  <c:v>2.5434999999999999</c:v>
                </c:pt>
                <c:pt idx="208">
                  <c:v>2.4205000000000001</c:v>
                </c:pt>
                <c:pt idx="209">
                  <c:v>2.6293000000000002</c:v>
                </c:pt>
                <c:pt idx="210">
                  <c:v>2.4527999999999999</c:v>
                </c:pt>
                <c:pt idx="211">
                  <c:v>2.75</c:v>
                </c:pt>
                <c:pt idx="212">
                  <c:v>2.7905000000000002</c:v>
                </c:pt>
                <c:pt idx="213">
                  <c:v>2.6993999999999998</c:v>
                </c:pt>
                <c:pt idx="214">
                  <c:v>2.4394</c:v>
                </c:pt>
                <c:pt idx="215">
                  <c:v>2.3910999999999998</c:v>
                </c:pt>
                <c:pt idx="216">
                  <c:v>2.1962999999999999</c:v>
                </c:pt>
                <c:pt idx="217">
                  <c:v>2.23</c:v>
                </c:pt>
                <c:pt idx="218">
                  <c:v>1.58</c:v>
                </c:pt>
                <c:pt idx="219">
                  <c:v>1.2243999999999999</c:v>
                </c:pt>
                <c:pt idx="220">
                  <c:v>1.0411999999999999</c:v>
                </c:pt>
                <c:pt idx="221">
                  <c:v>1.2808999999999999</c:v>
                </c:pt>
                <c:pt idx="222">
                  <c:v>1.8474999999999999</c:v>
                </c:pt>
                <c:pt idx="223">
                  <c:v>2.1947000000000001</c:v>
                </c:pt>
                <c:pt idx="224">
                  <c:v>2.2151999999999998</c:v>
                </c:pt>
                <c:pt idx="225">
                  <c:v>2.4676</c:v>
                </c:pt>
                <c:pt idx="226">
                  <c:v>2.8391999999999999</c:v>
                </c:pt>
                <c:pt idx="227">
                  <c:v>2.6966000000000001</c:v>
                </c:pt>
                <c:pt idx="228">
                  <c:v>3.3268</c:v>
                </c:pt>
                <c:pt idx="229">
                  <c:v>2.7</c:v>
                </c:pt>
                <c:pt idx="230">
                  <c:v>2.3349000000000002</c:v>
                </c:pt>
                <c:pt idx="231">
                  <c:v>2.4645999999999999</c:v>
                </c:pt>
                <c:pt idx="232">
                  <c:v>2.6168</c:v>
                </c:pt>
                <c:pt idx="233">
                  <c:v>2.8050000000000002</c:v>
                </c:pt>
                <c:pt idx="234">
                  <c:v>2.3029000000000002</c:v>
                </c:pt>
                <c:pt idx="235">
                  <c:v>2.032</c:v>
                </c:pt>
                <c:pt idx="236">
                  <c:v>1.4603999999999999</c:v>
                </c:pt>
                <c:pt idx="237">
                  <c:v>1.4850000000000001</c:v>
                </c:pt>
                <c:pt idx="238">
                  <c:v>2.04</c:v>
                </c:pt>
                <c:pt idx="239">
                  <c:v>2.04</c:v>
                </c:pt>
                <c:pt idx="240">
                  <c:v>1.8284</c:v>
                </c:pt>
                <c:pt idx="241">
                  <c:v>1.62</c:v>
                </c:pt>
                <c:pt idx="242">
                  <c:v>1.62</c:v>
                </c:pt>
                <c:pt idx="243">
                  <c:v>1.32</c:v>
                </c:pt>
                <c:pt idx="244">
                  <c:v>1.1200000000000001</c:v>
                </c:pt>
                <c:pt idx="245">
                  <c:v>1.1200000000000001</c:v>
                </c:pt>
                <c:pt idx="246">
                  <c:v>1.1200000000000001</c:v>
                </c:pt>
                <c:pt idx="247">
                  <c:v>1.1200000000000001</c:v>
                </c:pt>
                <c:pt idx="248">
                  <c:v>1.1200000000000001</c:v>
                </c:pt>
                <c:pt idx="249">
                  <c:v>1.1200000000000001</c:v>
                </c:pt>
                <c:pt idx="250">
                  <c:v>1.74</c:v>
                </c:pt>
                <c:pt idx="251">
                  <c:v>1.74</c:v>
                </c:pt>
                <c:pt idx="252">
                  <c:v>1.51</c:v>
                </c:pt>
                <c:pt idx="253">
                  <c:v>1.51</c:v>
                </c:pt>
                <c:pt idx="254">
                  <c:v>1.51</c:v>
                </c:pt>
                <c:pt idx="255">
                  <c:v>1.51</c:v>
                </c:pt>
                <c:pt idx="256">
                  <c:v>1.51</c:v>
                </c:pt>
                <c:pt idx="257">
                  <c:v>1.51</c:v>
                </c:pt>
                <c:pt idx="258">
                  <c:v>1.51</c:v>
                </c:pt>
                <c:pt idx="259">
                  <c:v>1.51</c:v>
                </c:pt>
                <c:pt idx="260">
                  <c:v>1.51</c:v>
                </c:pt>
                <c:pt idx="261">
                  <c:v>1.51</c:v>
                </c:pt>
                <c:pt idx="262">
                  <c:v>1.51</c:v>
                </c:pt>
                <c:pt idx="263">
                  <c:v>1.51</c:v>
                </c:pt>
                <c:pt idx="264" formatCode="General">
                  <c:v>1.67</c:v>
                </c:pt>
                <c:pt idx="265" formatCode="General">
                  <c:v>1.67</c:v>
                </c:pt>
                <c:pt idx="266" formatCode="General">
                  <c:v>1.67</c:v>
                </c:pt>
                <c:pt idx="267" formatCode="General">
                  <c:v>1.67</c:v>
                </c:pt>
                <c:pt idx="268" formatCode="General">
                  <c:v>1.67</c:v>
                </c:pt>
                <c:pt idx="269" formatCode="General">
                  <c:v>1.67</c:v>
                </c:pt>
                <c:pt idx="270" formatCode="General">
                  <c:v>1.67</c:v>
                </c:pt>
                <c:pt idx="271" formatCode="General">
                  <c:v>1.67</c:v>
                </c:pt>
                <c:pt idx="272" formatCode="General">
                  <c:v>1.67</c:v>
                </c:pt>
                <c:pt idx="273" formatCode="General">
                  <c:v>1.67</c:v>
                </c:pt>
                <c:pt idx="274" formatCode="General">
                  <c:v>1.67</c:v>
                </c:pt>
                <c:pt idx="275" formatCode="General">
                  <c:v>1.67</c:v>
                </c:pt>
                <c:pt idx="276" formatCode="General">
                  <c:v>1.92</c:v>
                </c:pt>
                <c:pt idx="277" formatCode="General">
                  <c:v>1.92</c:v>
                </c:pt>
                <c:pt idx="278" formatCode="General">
                  <c:v>1.92</c:v>
                </c:pt>
                <c:pt idx="279" formatCode="General">
                  <c:v>1.92</c:v>
                </c:pt>
                <c:pt idx="280" formatCode="General">
                  <c:v>1.92</c:v>
                </c:pt>
                <c:pt idx="281" formatCode="General">
                  <c:v>1.92</c:v>
                </c:pt>
                <c:pt idx="282" formatCode="General">
                  <c:v>1.92</c:v>
                </c:pt>
                <c:pt idx="283" formatCode="General">
                  <c:v>1.92</c:v>
                </c:pt>
                <c:pt idx="284" formatCode="General">
                  <c:v>1.92</c:v>
                </c:pt>
                <c:pt idx="285" formatCode="General">
                  <c:v>1.92</c:v>
                </c:pt>
                <c:pt idx="286" formatCode="General">
                  <c:v>1.92</c:v>
                </c:pt>
                <c:pt idx="287" formatCode="General">
                  <c:v>1.92</c:v>
                </c:pt>
                <c:pt idx="288" formatCode="General">
                  <c:v>2.06</c:v>
                </c:pt>
                <c:pt idx="289" formatCode="General">
                  <c:v>2.06</c:v>
                </c:pt>
                <c:pt idx="290" formatCode="General">
                  <c:v>2.06</c:v>
                </c:pt>
                <c:pt idx="291" formatCode="General">
                  <c:v>2.06</c:v>
                </c:pt>
                <c:pt idx="292" formatCode="General">
                  <c:v>2.06</c:v>
                </c:pt>
                <c:pt idx="293" formatCode="General">
                  <c:v>2.06</c:v>
                </c:pt>
                <c:pt idx="294" formatCode="General">
                  <c:v>2.06</c:v>
                </c:pt>
                <c:pt idx="295" formatCode="General">
                  <c:v>2.06</c:v>
                </c:pt>
                <c:pt idx="296" formatCode="General">
                  <c:v>2.06</c:v>
                </c:pt>
                <c:pt idx="297" formatCode="General">
                  <c:v>2.06</c:v>
                </c:pt>
                <c:pt idx="298" formatCode="General">
                  <c:v>2.06</c:v>
                </c:pt>
                <c:pt idx="299" formatCode="General">
                  <c:v>2.06</c:v>
                </c:pt>
              </c:numCache>
            </c:numRef>
          </c:val>
          <c:smooth val="1"/>
        </c:ser>
        <c:dLbls>
          <c:showLegendKey val="0"/>
          <c:showVal val="0"/>
          <c:showCatName val="0"/>
          <c:showSerName val="0"/>
          <c:showPercent val="0"/>
          <c:showBubbleSize val="0"/>
        </c:dLbls>
        <c:smooth val="0"/>
        <c:axId val="579788496"/>
        <c:axId val="579786256"/>
      </c:lineChart>
      <c:dateAx>
        <c:axId val="579788496"/>
        <c:scaling>
          <c:orientation val="minMax"/>
          <c:max val="44562"/>
          <c:min val="35796"/>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79786256"/>
        <c:crosses val="autoZero"/>
        <c:auto val="1"/>
        <c:lblOffset val="100"/>
        <c:baseTimeUnit val="months"/>
        <c:majorUnit val="1"/>
        <c:majorTimeUnit val="years"/>
      </c:dateAx>
      <c:valAx>
        <c:axId val="57978625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79788496"/>
        <c:crosses val="autoZero"/>
        <c:crossBetween val="between"/>
        <c:majorUnit val="2"/>
      </c:valAx>
      <c:spPr>
        <a:noFill/>
        <a:ln>
          <a:noFill/>
        </a:ln>
        <a:effectLst/>
      </c:spPr>
    </c:plotArea>
    <c:legend>
      <c:legendPos val="b"/>
      <c:layout>
        <c:manualLayout>
          <c:xMode val="edge"/>
          <c:yMode val="edge"/>
          <c:x val="0.10933107319918343"/>
          <c:y val="0.91128939294121025"/>
          <c:w val="0.78442407683446724"/>
          <c:h val="6.0897206670881499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data!$A$14</c:f>
              <c:strCache>
                <c:ptCount val="1"/>
                <c:pt idx="0">
                  <c:v>Total 3Q17 Cash Costs - $/mcfe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dPt>
          <c:dPt>
            <c:idx val="18"/>
            <c:invertIfNegative val="0"/>
            <c:bubble3D val="0"/>
          </c:dPt>
          <c:cat>
            <c:strRef>
              <c:f>data!$B$29:$U$29</c:f>
              <c:strCache>
                <c:ptCount val="19"/>
                <c:pt idx="0">
                  <c:v>CKE₁</c:v>
                </c:pt>
                <c:pt idx="1">
                  <c:v>IKM</c:v>
                </c:pt>
                <c:pt idx="2">
                  <c:v>AAV</c:v>
                </c:pt>
                <c:pt idx="3">
                  <c:v>PNE₁</c:v>
                </c:pt>
                <c:pt idx="4">
                  <c:v>PEY</c:v>
                </c:pt>
                <c:pt idx="5">
                  <c:v>PONY</c:v>
                </c:pt>
                <c:pt idx="6">
                  <c:v>TOU</c:v>
                </c:pt>
                <c:pt idx="7">
                  <c:v>PMT</c:v>
                </c:pt>
                <c:pt idx="8">
                  <c:v>CQE</c:v>
                </c:pt>
                <c:pt idx="9">
                  <c:v>SRX</c:v>
                </c:pt>
                <c:pt idx="10">
                  <c:v>BIR</c:v>
                </c:pt>
                <c:pt idx="11">
                  <c:v>CR</c:v>
                </c:pt>
                <c:pt idx="12">
                  <c:v>ARX₁</c:v>
                </c:pt>
                <c:pt idx="13">
                  <c:v>BNP₁</c:v>
                </c:pt>
                <c:pt idx="14">
                  <c:v>DEE</c:v>
                </c:pt>
                <c:pt idx="15">
                  <c:v>NVA</c:v>
                </c:pt>
                <c:pt idx="16">
                  <c:v>POU₁</c:v>
                </c:pt>
                <c:pt idx="17">
                  <c:v>KEL</c:v>
                </c:pt>
                <c:pt idx="18">
                  <c:v>Average</c:v>
                </c:pt>
              </c:strCache>
            </c:strRef>
          </c:cat>
          <c:val>
            <c:numRef>
              <c:f>data!$B$14:$U$14</c:f>
              <c:numCache>
                <c:formatCode>"$"#,##0.00</c:formatCode>
                <c:ptCount val="19"/>
                <c:pt idx="0">
                  <c:v>2.9874497087611838</c:v>
                </c:pt>
                <c:pt idx="1">
                  <c:v>2.7262799674928897</c:v>
                </c:pt>
                <c:pt idx="2">
                  <c:v>0.72267827372006055</c:v>
                </c:pt>
                <c:pt idx="3">
                  <c:v>1.8909211918405013</c:v>
                </c:pt>
                <c:pt idx="4">
                  <c:v>0.76347507114968949</c:v>
                </c:pt>
                <c:pt idx="5">
                  <c:v>1.8695171395716215</c:v>
                </c:pt>
                <c:pt idx="6">
                  <c:v>1.2890246382276587</c:v>
                </c:pt>
                <c:pt idx="7">
                  <c:v>2.1224425891652507</c:v>
                </c:pt>
                <c:pt idx="8">
                  <c:v>2.5360054484783094</c:v>
                </c:pt>
                <c:pt idx="9">
                  <c:v>1.5270383326421211</c:v>
                </c:pt>
                <c:pt idx="10">
                  <c:v>1.5863799287928808</c:v>
                </c:pt>
                <c:pt idx="11">
                  <c:v>2.2411699586609943</c:v>
                </c:pt>
                <c:pt idx="12">
                  <c:v>2.1217272252652761</c:v>
                </c:pt>
                <c:pt idx="13">
                  <c:v>1.7184460443025409</c:v>
                </c:pt>
                <c:pt idx="14">
                  <c:v>3.8247828499086896</c:v>
                </c:pt>
                <c:pt idx="15">
                  <c:v>2.7446685660224954</c:v>
                </c:pt>
                <c:pt idx="16">
                  <c:v>3.2290374201757417</c:v>
                </c:pt>
                <c:pt idx="17">
                  <c:v>2.6965670719753074</c:v>
                </c:pt>
                <c:pt idx="18" formatCode="#,##0.00_);\(#,##0.00\)">
                  <c:v>2.2255374326472661</c:v>
                </c:pt>
              </c:numCache>
            </c:numRef>
          </c:val>
        </c:ser>
        <c:ser>
          <c:idx val="2"/>
          <c:order val="2"/>
          <c:tx>
            <c:strRef>
              <c:f>data!$A$30</c:f>
              <c:strCache>
                <c:ptCount val="1"/>
                <c:pt idx="0">
                  <c:v>2016 PDP FD&amp;A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data!$B$29:$U$29</c:f>
              <c:strCache>
                <c:ptCount val="19"/>
                <c:pt idx="0">
                  <c:v>CKE₁</c:v>
                </c:pt>
                <c:pt idx="1">
                  <c:v>IKM</c:v>
                </c:pt>
                <c:pt idx="2">
                  <c:v>AAV</c:v>
                </c:pt>
                <c:pt idx="3">
                  <c:v>PNE₁</c:v>
                </c:pt>
                <c:pt idx="4">
                  <c:v>PEY</c:v>
                </c:pt>
                <c:pt idx="5">
                  <c:v>PONY</c:v>
                </c:pt>
                <c:pt idx="6">
                  <c:v>TOU</c:v>
                </c:pt>
                <c:pt idx="7">
                  <c:v>PMT</c:v>
                </c:pt>
                <c:pt idx="8">
                  <c:v>CQE</c:v>
                </c:pt>
                <c:pt idx="9">
                  <c:v>SRX</c:v>
                </c:pt>
                <c:pt idx="10">
                  <c:v>BIR</c:v>
                </c:pt>
                <c:pt idx="11">
                  <c:v>CR</c:v>
                </c:pt>
                <c:pt idx="12">
                  <c:v>ARX₁</c:v>
                </c:pt>
                <c:pt idx="13">
                  <c:v>BNP₁</c:v>
                </c:pt>
                <c:pt idx="14">
                  <c:v>DEE</c:v>
                </c:pt>
                <c:pt idx="15">
                  <c:v>NVA</c:v>
                </c:pt>
                <c:pt idx="16">
                  <c:v>POU₁</c:v>
                </c:pt>
                <c:pt idx="17">
                  <c:v>KEL</c:v>
                </c:pt>
                <c:pt idx="18">
                  <c:v>Average</c:v>
                </c:pt>
              </c:strCache>
            </c:strRef>
          </c:cat>
          <c:val>
            <c:numRef>
              <c:f>data!$B$37:$U$37</c:f>
              <c:numCache>
                <c:formatCode>_("$"* #,##0.00_);_("$"* \(#,##0.00\);_("$"* "-"??_);_(@_)</c:formatCode>
                <c:ptCount val="19"/>
                <c:pt idx="1">
                  <c:v>1.9246746038590332</c:v>
                </c:pt>
                <c:pt idx="2">
                  <c:v>0.83581184825053201</c:v>
                </c:pt>
                <c:pt idx="4">
                  <c:v>1.4379102473950962</c:v>
                </c:pt>
                <c:pt idx="5">
                  <c:v>0.72000000000000008</c:v>
                </c:pt>
                <c:pt idx="6">
                  <c:v>2.4481598057187237</c:v>
                </c:pt>
                <c:pt idx="8">
                  <c:v>4.7188197054941385</c:v>
                </c:pt>
                <c:pt idx="9">
                  <c:v>1.1485668313316415</c:v>
                </c:pt>
                <c:pt idx="10">
                  <c:v>1.5596185442095172</c:v>
                </c:pt>
                <c:pt idx="11">
                  <c:v>1.4474171883820144</c:v>
                </c:pt>
                <c:pt idx="14">
                  <c:v>0.36499999999999999</c:v>
                </c:pt>
                <c:pt idx="15">
                  <c:v>2.1444275716117418</c:v>
                </c:pt>
                <c:pt idx="17">
                  <c:v>1.9737422464716943</c:v>
                </c:pt>
                <c:pt idx="18" formatCode="#,##0.00_);\(#,##0.00\)">
                  <c:v>1.7532943950299127</c:v>
                </c:pt>
              </c:numCache>
            </c:numRef>
          </c:val>
        </c:ser>
        <c:dLbls>
          <c:showLegendKey val="0"/>
          <c:showVal val="0"/>
          <c:showCatName val="0"/>
          <c:showSerName val="0"/>
          <c:showPercent val="0"/>
          <c:showBubbleSize val="0"/>
        </c:dLbls>
        <c:gapWidth val="150"/>
        <c:overlap val="100"/>
        <c:axId val="683058576"/>
        <c:axId val="598773952"/>
      </c:barChart>
      <c:lineChart>
        <c:grouping val="standard"/>
        <c:varyColors val="0"/>
        <c:ser>
          <c:idx val="1"/>
          <c:order val="1"/>
          <c:tx>
            <c:strRef>
              <c:f>data!$A$38</c:f>
              <c:strCache>
                <c:ptCount val="1"/>
                <c:pt idx="0">
                  <c:v>% 3Q17 Natural Gas Weighting</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Pt>
            <c:idx val="17"/>
            <c:marker>
              <c:symbol val="none"/>
            </c:marker>
            <c:bubble3D val="0"/>
          </c:dPt>
          <c:dPt>
            <c:idx val="18"/>
            <c:marker>
              <c:symbol val="circle"/>
              <c:size val="1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spPr>
              <a:ln w="34925" cap="rnd">
                <a:noFill/>
                <a:round/>
              </a:ln>
              <a:effectLst>
                <a:outerShdw blurRad="40000" dist="23000" dir="5400000" rotWithShape="0">
                  <a:srgbClr val="000000">
                    <a:alpha val="35000"/>
                  </a:srgbClr>
                </a:outerShdw>
              </a:effectLst>
            </c:spPr>
          </c:dPt>
          <c:cat>
            <c:strRef>
              <c:f>data!$B$3:$U$3</c:f>
              <c:strCache>
                <c:ptCount val="19"/>
                <c:pt idx="0">
                  <c:v>CKE</c:v>
                </c:pt>
                <c:pt idx="1">
                  <c:v>IKM</c:v>
                </c:pt>
                <c:pt idx="2">
                  <c:v>AAV</c:v>
                </c:pt>
                <c:pt idx="3">
                  <c:v>PNE</c:v>
                </c:pt>
                <c:pt idx="4">
                  <c:v>PEY</c:v>
                </c:pt>
                <c:pt idx="5">
                  <c:v>PONY</c:v>
                </c:pt>
                <c:pt idx="6">
                  <c:v>TOU</c:v>
                </c:pt>
                <c:pt idx="7">
                  <c:v>PMT</c:v>
                </c:pt>
                <c:pt idx="8">
                  <c:v>CQE</c:v>
                </c:pt>
                <c:pt idx="9">
                  <c:v>SRX</c:v>
                </c:pt>
                <c:pt idx="10">
                  <c:v>BIR</c:v>
                </c:pt>
                <c:pt idx="11">
                  <c:v>CR</c:v>
                </c:pt>
                <c:pt idx="12">
                  <c:v>ARX</c:v>
                </c:pt>
                <c:pt idx="13">
                  <c:v>BNP</c:v>
                </c:pt>
                <c:pt idx="14">
                  <c:v>DEE</c:v>
                </c:pt>
                <c:pt idx="15">
                  <c:v>NVA</c:v>
                </c:pt>
                <c:pt idx="16">
                  <c:v>POU</c:v>
                </c:pt>
                <c:pt idx="17">
                  <c:v>KEL</c:v>
                </c:pt>
                <c:pt idx="18">
                  <c:v>Average</c:v>
                </c:pt>
              </c:strCache>
            </c:strRef>
          </c:cat>
          <c:val>
            <c:numRef>
              <c:f>data!$B$38:$U$38</c:f>
              <c:numCache>
                <c:formatCode>0%</c:formatCode>
                <c:ptCount val="19"/>
                <c:pt idx="0">
                  <c:v>0.99491659160511614</c:v>
                </c:pt>
                <c:pt idx="1">
                  <c:v>0.96985981308411218</c:v>
                </c:pt>
                <c:pt idx="2">
                  <c:v>0.9633187539827146</c:v>
                </c:pt>
                <c:pt idx="3">
                  <c:v>0.94872537659327927</c:v>
                </c:pt>
                <c:pt idx="4">
                  <c:v>0.9121402930610486</c:v>
                </c:pt>
                <c:pt idx="5">
                  <c:v>0.90966365886579803</c:v>
                </c:pt>
                <c:pt idx="6">
                  <c:v>0.83539838697876512</c:v>
                </c:pt>
                <c:pt idx="7">
                  <c:v>0.83459543067057651</c:v>
                </c:pt>
                <c:pt idx="8">
                  <c:v>0.82109953027034654</c:v>
                </c:pt>
                <c:pt idx="9">
                  <c:v>0.81530157754861454</c:v>
                </c:pt>
                <c:pt idx="10">
                  <c:v>0.7883142349408665</c:v>
                </c:pt>
                <c:pt idx="11">
                  <c:v>0.73149157013418975</c:v>
                </c:pt>
                <c:pt idx="12">
                  <c:v>0.7071939224557231</c:v>
                </c:pt>
                <c:pt idx="13">
                  <c:v>0.70502700651622963</c:v>
                </c:pt>
                <c:pt idx="14">
                  <c:v>0.63716734971455158</c:v>
                </c:pt>
                <c:pt idx="15">
                  <c:v>0.61887218087729345</c:v>
                </c:pt>
                <c:pt idx="16">
                  <c:v>0.60251310609305841</c:v>
                </c:pt>
                <c:pt idx="17">
                  <c:v>0.57374184615612434</c:v>
                </c:pt>
                <c:pt idx="18" formatCode="#,##0.00_);\(#,##0.00\)">
                  <c:v>0.79160001979337402</c:v>
                </c:pt>
              </c:numCache>
            </c:numRef>
          </c:val>
          <c:smooth val="0"/>
        </c:ser>
        <c:dLbls>
          <c:showLegendKey val="0"/>
          <c:showVal val="0"/>
          <c:showCatName val="0"/>
          <c:showSerName val="0"/>
          <c:showPercent val="0"/>
          <c:showBubbleSize val="0"/>
        </c:dLbls>
        <c:marker val="1"/>
        <c:smooth val="0"/>
        <c:axId val="598775632"/>
        <c:axId val="598776752"/>
      </c:lineChart>
      <c:catAx>
        <c:axId val="683058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8773952"/>
        <c:crosses val="autoZero"/>
        <c:auto val="1"/>
        <c:lblAlgn val="ctr"/>
        <c:lblOffset val="100"/>
        <c:noMultiLvlLbl val="0"/>
      </c:catAx>
      <c:valAx>
        <c:axId val="598773952"/>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Cash Costs + PDP FD&amp;A ($/mcfe)</a:t>
                </a:r>
              </a:p>
            </c:rich>
          </c:tx>
          <c:layout>
            <c:manualLayout>
              <c:xMode val="edge"/>
              <c:yMode val="edge"/>
              <c:x val="8.3702613446040557E-3"/>
              <c:y val="0.13305385437931366"/>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058576"/>
        <c:crosses val="autoZero"/>
        <c:crossBetween val="between"/>
      </c:valAx>
      <c:valAx>
        <c:axId val="598776752"/>
        <c:scaling>
          <c:orientation val="minMax"/>
          <c:max val="1"/>
        </c:scaling>
        <c:delete val="0"/>
        <c:axPos val="r"/>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 Gas</a:t>
                </a:r>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8775632"/>
        <c:crosses val="max"/>
        <c:crossBetween val="between"/>
      </c:valAx>
      <c:catAx>
        <c:axId val="598775632"/>
        <c:scaling>
          <c:orientation val="minMax"/>
        </c:scaling>
        <c:delete val="1"/>
        <c:axPos val="b"/>
        <c:numFmt formatCode="General" sourceLinked="1"/>
        <c:majorTickMark val="none"/>
        <c:minorTickMark val="none"/>
        <c:tickLblPos val="nextTo"/>
        <c:crossAx val="5987767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smtClean="0"/>
              <a:t>Peyto Supply Costs</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'[Chart in Microsoft PowerPoint]Sheet1'!$A$5</c:f>
              <c:strCache>
                <c:ptCount val="1"/>
                <c:pt idx="0">
                  <c:v>cash costs</c:v>
                </c:pt>
              </c:strCache>
            </c:strRef>
          </c:tx>
          <c:spPr>
            <a:solidFill>
              <a:schemeClr val="tx2">
                <a:lumMod val="60000"/>
                <a:lumOff val="40000"/>
              </a:schemeClr>
            </a:solidFill>
            <a:ln>
              <a:solidFill>
                <a:schemeClr val="dk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'[Chart in Microsoft PowerPoint]Sheet1'!$B$7:$B$24</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2017F</c:v>
                </c:pt>
              </c:strCache>
            </c:strRef>
          </c:cat>
          <c:val>
            <c:numRef>
              <c:f>'[Chart in Microsoft PowerPoint]Sheet1'!$A$7:$A$24</c:f>
              <c:numCache>
                <c:formatCode>_("$"* #,##0.00_);_("$"* \(#,##0.00\);_("$"* "-"??_);_(@_)</c:formatCode>
                <c:ptCount val="18"/>
                <c:pt idx="0">
                  <c:v>2.4584148727984343</c:v>
                </c:pt>
                <c:pt idx="1">
                  <c:v>1.7873000000000001</c:v>
                </c:pt>
                <c:pt idx="2">
                  <c:v>1.593</c:v>
                </c:pt>
                <c:pt idx="3">
                  <c:v>2.1566999999999998</c:v>
                </c:pt>
                <c:pt idx="4">
                  <c:v>2.2097000000000002</c:v>
                </c:pt>
                <c:pt idx="5">
                  <c:v>2.7583666666666664</c:v>
                </c:pt>
                <c:pt idx="6">
                  <c:v>2.6616999999999997</c:v>
                </c:pt>
                <c:pt idx="7">
                  <c:v>2.75</c:v>
                </c:pt>
                <c:pt idx="8">
                  <c:v>3.0100000000000002</c:v>
                </c:pt>
                <c:pt idx="9">
                  <c:v>1.75</c:v>
                </c:pt>
                <c:pt idx="10">
                  <c:v>1.6300000000000001</c:v>
                </c:pt>
                <c:pt idx="11">
                  <c:v>1.35</c:v>
                </c:pt>
                <c:pt idx="12">
                  <c:v>1.05</c:v>
                </c:pt>
                <c:pt idx="13">
                  <c:v>1.06</c:v>
                </c:pt>
                <c:pt idx="14">
                  <c:v>1.08</c:v>
                </c:pt>
                <c:pt idx="15">
                  <c:v>0.81</c:v>
                </c:pt>
                <c:pt idx="16">
                  <c:v>0.76</c:v>
                </c:pt>
                <c:pt idx="17">
                  <c:v>0.82000000000000006</c:v>
                </c:pt>
              </c:numCache>
            </c:numRef>
          </c:val>
        </c:ser>
        <c:ser>
          <c:idx val="1"/>
          <c:order val="1"/>
          <c:tx>
            <c:strRef>
              <c:f>'[Chart in Microsoft PowerPoint]Sheet1'!$E$5</c:f>
              <c:strCache>
                <c:ptCount val="1"/>
                <c:pt idx="0">
                  <c:v>Capital (PDP FD&amp;A)</c:v>
                </c:pt>
              </c:strCache>
            </c:strRef>
          </c:tx>
          <c:spPr>
            <a:solidFill>
              <a:schemeClr val="accent3"/>
            </a:solidFill>
            <a:ln>
              <a:solidFill>
                <a:schemeClr val="dk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'[Chart in Microsoft PowerPoint]Sheet1'!$B$7:$B$24</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2017F</c:v>
                </c:pt>
              </c:strCache>
            </c:strRef>
          </c:cat>
          <c:val>
            <c:numRef>
              <c:f>'[Chart in Microsoft PowerPoint]Sheet1'!$E$7:$E$24</c:f>
              <c:numCache>
                <c:formatCode>_("$"* #,##0.00_);_("$"* \(#,##0.00\);_("$"* "-"??_);_(@_)</c:formatCode>
                <c:ptCount val="18"/>
                <c:pt idx="0">
                  <c:v>0.98333333333333339</c:v>
                </c:pt>
                <c:pt idx="1">
                  <c:v>0.79666666666666675</c:v>
                </c:pt>
                <c:pt idx="2">
                  <c:v>0.84333333333333327</c:v>
                </c:pt>
                <c:pt idx="3">
                  <c:v>1.325</c:v>
                </c:pt>
                <c:pt idx="4">
                  <c:v>1.6016666666666666</c:v>
                </c:pt>
                <c:pt idx="5">
                  <c:v>2.39</c:v>
                </c:pt>
                <c:pt idx="6">
                  <c:v>2.9450000000000003</c:v>
                </c:pt>
                <c:pt idx="7">
                  <c:v>2.11</c:v>
                </c:pt>
                <c:pt idx="8">
                  <c:v>2.88</c:v>
                </c:pt>
                <c:pt idx="9">
                  <c:v>2.2599999999999998</c:v>
                </c:pt>
                <c:pt idx="10">
                  <c:v>2.1</c:v>
                </c:pt>
                <c:pt idx="11">
                  <c:v>2.12</c:v>
                </c:pt>
                <c:pt idx="12">
                  <c:v>2.2200000000000002</c:v>
                </c:pt>
                <c:pt idx="13">
                  <c:v>2.35</c:v>
                </c:pt>
                <c:pt idx="14">
                  <c:v>2.25</c:v>
                </c:pt>
                <c:pt idx="15">
                  <c:v>1.64</c:v>
                </c:pt>
                <c:pt idx="16">
                  <c:v>1.44</c:v>
                </c:pt>
                <c:pt idx="17">
                  <c:v>1.36</c:v>
                </c:pt>
              </c:numCache>
            </c:numRef>
          </c:val>
        </c:ser>
        <c:dLbls>
          <c:showLegendKey val="0"/>
          <c:showVal val="0"/>
          <c:showCatName val="0"/>
          <c:showSerName val="0"/>
          <c:showPercent val="0"/>
          <c:showBubbleSize val="0"/>
        </c:dLbls>
        <c:gapWidth val="150"/>
        <c:overlap val="100"/>
        <c:axId val="683193184"/>
        <c:axId val="683189264"/>
      </c:barChart>
      <c:catAx>
        <c:axId val="683193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189264"/>
        <c:crosses val="autoZero"/>
        <c:auto val="1"/>
        <c:lblAlgn val="ctr"/>
        <c:lblOffset val="100"/>
        <c:noMultiLvlLbl val="0"/>
      </c:catAx>
      <c:valAx>
        <c:axId val="68318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smtClean="0"/>
                  <a:t>$/</a:t>
                </a:r>
                <a:r>
                  <a:rPr lang="en-US" dirty="0" err="1" smtClean="0"/>
                  <a:t>mcfe</a:t>
                </a:r>
                <a:endParaRPr lang="en-US" dirty="0"/>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193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cap="none" spc="0" normalizeH="0" baseline="0">
                <a:solidFill>
                  <a:schemeClr val="tx1">
                    <a:lumMod val="65000"/>
                    <a:lumOff val="35000"/>
                  </a:schemeClr>
                </a:solidFill>
                <a:latin typeface="+mj-lt"/>
                <a:ea typeface="+mj-ea"/>
                <a:cs typeface="+mj-cs"/>
              </a:defRPr>
            </a:pPr>
            <a:r>
              <a:rPr lang="en-US" dirty="0" smtClean="0"/>
              <a:t>Alberta Oil/Gas Price Ratio</a:t>
            </a:r>
            <a:endParaRPr lang="en-US" dirty="0"/>
          </a:p>
        </c:rich>
      </c:tx>
      <c:layout/>
      <c:overlay val="0"/>
      <c:spPr>
        <a:noFill/>
        <a:ln>
          <a:noFill/>
        </a:ln>
        <a:effectLst/>
      </c:spPr>
      <c:txPr>
        <a:bodyPr rot="0" spcFirstLastPara="1" vertOverflow="ellipsis" vert="horz" wrap="square" anchor="ctr" anchorCtr="1"/>
        <a:lstStyle/>
        <a:p>
          <a:pPr>
            <a:defRPr sz="192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0.14093799941673957"/>
          <c:y val="0.10652244225827584"/>
          <c:w val="0.78551566054243216"/>
          <c:h val="0.77928494615533583"/>
        </c:manualLayout>
      </c:layout>
      <c:lineChart>
        <c:grouping val="standard"/>
        <c:varyColors val="0"/>
        <c:ser>
          <c:idx val="0"/>
          <c:order val="0"/>
          <c:tx>
            <c:strRef>
              <c:f>'Historical Pricing'!$K$2</c:f>
              <c:strCache>
                <c:ptCount val="1"/>
                <c:pt idx="0">
                  <c:v>Monthly</c:v>
                </c:pt>
              </c:strCache>
            </c:strRef>
          </c:tx>
          <c:spPr>
            <a:ln w="38100" cap="rnd">
              <a:solidFill>
                <a:schemeClr val="accent1"/>
              </a:solidFill>
              <a:round/>
            </a:ln>
            <a:effectLst/>
          </c:spPr>
          <c:marker>
            <c:symbol val="none"/>
          </c:marker>
          <c:dPt>
            <c:idx val="195"/>
            <c:marker>
              <c:symbol val="none"/>
            </c:marker>
            <c:bubble3D val="0"/>
          </c:dPt>
          <c:dPt>
            <c:idx val="196"/>
            <c:marker>
              <c:symbol val="none"/>
            </c:marker>
            <c:bubble3D val="0"/>
          </c:dPt>
          <c:dPt>
            <c:idx val="197"/>
            <c:marker>
              <c:symbol val="none"/>
            </c:marker>
            <c:bubble3D val="0"/>
          </c:dPt>
          <c:dPt>
            <c:idx val="198"/>
            <c:marker>
              <c:symbol val="none"/>
            </c:marker>
            <c:bubble3D val="0"/>
          </c:dPt>
          <c:dPt>
            <c:idx val="199"/>
            <c:marker>
              <c:symbol val="none"/>
            </c:marker>
            <c:bubble3D val="0"/>
          </c:dPt>
          <c:dPt>
            <c:idx val="200"/>
            <c:marker>
              <c:symbol val="none"/>
            </c:marker>
            <c:bubble3D val="0"/>
          </c:dPt>
          <c:dPt>
            <c:idx val="201"/>
            <c:marker>
              <c:symbol val="none"/>
            </c:marker>
            <c:bubble3D val="0"/>
          </c:dPt>
          <c:dPt>
            <c:idx val="202"/>
            <c:marker>
              <c:symbol val="none"/>
            </c:marker>
            <c:bubble3D val="0"/>
          </c:dPt>
          <c:dPt>
            <c:idx val="203"/>
            <c:marker>
              <c:symbol val="none"/>
            </c:marker>
            <c:bubble3D val="0"/>
          </c:dPt>
          <c:dPt>
            <c:idx val="204"/>
            <c:marker>
              <c:symbol val="none"/>
            </c:marker>
            <c:bubble3D val="0"/>
          </c:dPt>
          <c:dPt>
            <c:idx val="205"/>
            <c:marker>
              <c:symbol val="none"/>
            </c:marker>
            <c:bubble3D val="0"/>
          </c:dPt>
          <c:dPt>
            <c:idx val="206"/>
            <c:marker>
              <c:symbol val="none"/>
            </c:marker>
            <c:bubble3D val="0"/>
          </c:dPt>
          <c:trendline>
            <c:spPr>
              <a:ln w="19050" cap="rnd">
                <a:solidFill>
                  <a:schemeClr val="accent1"/>
                </a:solidFill>
                <a:round/>
              </a:ln>
              <a:effectLst/>
            </c:spPr>
            <c:trendlineType val="poly"/>
            <c:order val="3"/>
            <c:dispRSqr val="0"/>
            <c:dispEq val="0"/>
          </c:trendline>
          <c:cat>
            <c:numRef>
              <c:f>'Historical Pricing'!$E$44:$E$356</c:f>
              <c:numCache>
                <c:formatCode>mmm\-yy</c:formatCode>
                <c:ptCount val="313"/>
                <c:pt idx="0">
                  <c:v>33756</c:v>
                </c:pt>
                <c:pt idx="1">
                  <c:v>33786</c:v>
                </c:pt>
                <c:pt idx="2">
                  <c:v>33817</c:v>
                </c:pt>
                <c:pt idx="3">
                  <c:v>33848</c:v>
                </c:pt>
                <c:pt idx="4">
                  <c:v>33878</c:v>
                </c:pt>
                <c:pt idx="5">
                  <c:v>33909</c:v>
                </c:pt>
                <c:pt idx="6">
                  <c:v>33939</c:v>
                </c:pt>
                <c:pt idx="7">
                  <c:v>33970</c:v>
                </c:pt>
                <c:pt idx="8">
                  <c:v>34001</c:v>
                </c:pt>
                <c:pt idx="9">
                  <c:v>34029</c:v>
                </c:pt>
                <c:pt idx="10">
                  <c:v>34060</c:v>
                </c:pt>
                <c:pt idx="11">
                  <c:v>34090</c:v>
                </c:pt>
                <c:pt idx="12">
                  <c:v>34121</c:v>
                </c:pt>
                <c:pt idx="13">
                  <c:v>34151</c:v>
                </c:pt>
                <c:pt idx="14">
                  <c:v>34182</c:v>
                </c:pt>
                <c:pt idx="15">
                  <c:v>34213</c:v>
                </c:pt>
                <c:pt idx="16">
                  <c:v>34243</c:v>
                </c:pt>
                <c:pt idx="17">
                  <c:v>34274</c:v>
                </c:pt>
                <c:pt idx="18">
                  <c:v>34304</c:v>
                </c:pt>
                <c:pt idx="19">
                  <c:v>34335</c:v>
                </c:pt>
                <c:pt idx="20">
                  <c:v>34366</c:v>
                </c:pt>
                <c:pt idx="21">
                  <c:v>34394</c:v>
                </c:pt>
                <c:pt idx="22">
                  <c:v>34425</c:v>
                </c:pt>
                <c:pt idx="23">
                  <c:v>34455</c:v>
                </c:pt>
                <c:pt idx="24">
                  <c:v>34486</c:v>
                </c:pt>
                <c:pt idx="25">
                  <c:v>34516</c:v>
                </c:pt>
                <c:pt idx="26">
                  <c:v>34547</c:v>
                </c:pt>
                <c:pt idx="27">
                  <c:v>34578</c:v>
                </c:pt>
                <c:pt idx="28">
                  <c:v>34608</c:v>
                </c:pt>
                <c:pt idx="29">
                  <c:v>34639</c:v>
                </c:pt>
                <c:pt idx="30">
                  <c:v>34669</c:v>
                </c:pt>
                <c:pt idx="31">
                  <c:v>34700</c:v>
                </c:pt>
                <c:pt idx="32">
                  <c:v>34731</c:v>
                </c:pt>
                <c:pt idx="33">
                  <c:v>34759</c:v>
                </c:pt>
                <c:pt idx="34">
                  <c:v>34790</c:v>
                </c:pt>
                <c:pt idx="35">
                  <c:v>34820</c:v>
                </c:pt>
                <c:pt idx="36">
                  <c:v>34851</c:v>
                </c:pt>
                <c:pt idx="37">
                  <c:v>34881</c:v>
                </c:pt>
                <c:pt idx="38">
                  <c:v>34912</c:v>
                </c:pt>
                <c:pt idx="39">
                  <c:v>34943</c:v>
                </c:pt>
                <c:pt idx="40">
                  <c:v>34973</c:v>
                </c:pt>
                <c:pt idx="41">
                  <c:v>35004</c:v>
                </c:pt>
                <c:pt idx="42">
                  <c:v>35034</c:v>
                </c:pt>
                <c:pt idx="43">
                  <c:v>35065</c:v>
                </c:pt>
                <c:pt idx="44">
                  <c:v>35096</c:v>
                </c:pt>
                <c:pt idx="45">
                  <c:v>35125</c:v>
                </c:pt>
                <c:pt idx="46">
                  <c:v>35156</c:v>
                </c:pt>
                <c:pt idx="47">
                  <c:v>35186</c:v>
                </c:pt>
                <c:pt idx="48">
                  <c:v>35217</c:v>
                </c:pt>
                <c:pt idx="49">
                  <c:v>35247</c:v>
                </c:pt>
                <c:pt idx="50">
                  <c:v>35278</c:v>
                </c:pt>
                <c:pt idx="51">
                  <c:v>35309</c:v>
                </c:pt>
                <c:pt idx="52">
                  <c:v>35339</c:v>
                </c:pt>
                <c:pt idx="53">
                  <c:v>35370</c:v>
                </c:pt>
                <c:pt idx="54">
                  <c:v>35400</c:v>
                </c:pt>
                <c:pt idx="55">
                  <c:v>35431</c:v>
                </c:pt>
                <c:pt idx="56">
                  <c:v>35462</c:v>
                </c:pt>
                <c:pt idx="57">
                  <c:v>35490</c:v>
                </c:pt>
                <c:pt idx="58">
                  <c:v>35521</c:v>
                </c:pt>
                <c:pt idx="59">
                  <c:v>35551</c:v>
                </c:pt>
                <c:pt idx="60">
                  <c:v>35582</c:v>
                </c:pt>
                <c:pt idx="61">
                  <c:v>35612</c:v>
                </c:pt>
                <c:pt idx="62">
                  <c:v>35643</c:v>
                </c:pt>
                <c:pt idx="63">
                  <c:v>35674</c:v>
                </c:pt>
                <c:pt idx="64">
                  <c:v>35704</c:v>
                </c:pt>
                <c:pt idx="65">
                  <c:v>35735</c:v>
                </c:pt>
                <c:pt idx="66">
                  <c:v>35765</c:v>
                </c:pt>
                <c:pt idx="67">
                  <c:v>35796</c:v>
                </c:pt>
                <c:pt idx="68">
                  <c:v>35827</c:v>
                </c:pt>
                <c:pt idx="69">
                  <c:v>35855</c:v>
                </c:pt>
                <c:pt idx="70">
                  <c:v>35886</c:v>
                </c:pt>
                <c:pt idx="71">
                  <c:v>35916</c:v>
                </c:pt>
                <c:pt idx="72">
                  <c:v>35947</c:v>
                </c:pt>
                <c:pt idx="73">
                  <c:v>35977</c:v>
                </c:pt>
                <c:pt idx="74">
                  <c:v>36008</c:v>
                </c:pt>
                <c:pt idx="75">
                  <c:v>36039</c:v>
                </c:pt>
                <c:pt idx="76">
                  <c:v>36069</c:v>
                </c:pt>
                <c:pt idx="77">
                  <c:v>36100</c:v>
                </c:pt>
                <c:pt idx="78">
                  <c:v>36130</c:v>
                </c:pt>
                <c:pt idx="79">
                  <c:v>36161</c:v>
                </c:pt>
                <c:pt idx="80">
                  <c:v>36192</c:v>
                </c:pt>
                <c:pt idx="81">
                  <c:v>36220</c:v>
                </c:pt>
                <c:pt idx="82">
                  <c:v>36251</c:v>
                </c:pt>
                <c:pt idx="83">
                  <c:v>36281</c:v>
                </c:pt>
                <c:pt idx="84">
                  <c:v>36312</c:v>
                </c:pt>
                <c:pt idx="85">
                  <c:v>36342</c:v>
                </c:pt>
                <c:pt idx="86">
                  <c:v>36373</c:v>
                </c:pt>
                <c:pt idx="87">
                  <c:v>36404</c:v>
                </c:pt>
                <c:pt idx="88">
                  <c:v>36434</c:v>
                </c:pt>
                <c:pt idx="89">
                  <c:v>36465</c:v>
                </c:pt>
                <c:pt idx="90">
                  <c:v>36495</c:v>
                </c:pt>
                <c:pt idx="91">
                  <c:v>36526</c:v>
                </c:pt>
                <c:pt idx="92">
                  <c:v>36557</c:v>
                </c:pt>
                <c:pt idx="93">
                  <c:v>36586</c:v>
                </c:pt>
                <c:pt idx="94">
                  <c:v>36617</c:v>
                </c:pt>
                <c:pt idx="95">
                  <c:v>36647</c:v>
                </c:pt>
                <c:pt idx="96">
                  <c:v>36678</c:v>
                </c:pt>
                <c:pt idx="97">
                  <c:v>36708</c:v>
                </c:pt>
                <c:pt idx="98">
                  <c:v>36739</c:v>
                </c:pt>
                <c:pt idx="99">
                  <c:v>36770</c:v>
                </c:pt>
                <c:pt idx="100">
                  <c:v>36800</c:v>
                </c:pt>
                <c:pt idx="101">
                  <c:v>36831</c:v>
                </c:pt>
                <c:pt idx="102">
                  <c:v>36861</c:v>
                </c:pt>
                <c:pt idx="103">
                  <c:v>36892</c:v>
                </c:pt>
                <c:pt idx="104">
                  <c:v>36923</c:v>
                </c:pt>
                <c:pt idx="105">
                  <c:v>36951</c:v>
                </c:pt>
                <c:pt idx="106">
                  <c:v>36982</c:v>
                </c:pt>
                <c:pt idx="107">
                  <c:v>37012</c:v>
                </c:pt>
                <c:pt idx="108">
                  <c:v>37043</c:v>
                </c:pt>
                <c:pt idx="109">
                  <c:v>37073</c:v>
                </c:pt>
                <c:pt idx="110">
                  <c:v>37104</c:v>
                </c:pt>
                <c:pt idx="111">
                  <c:v>37135</c:v>
                </c:pt>
                <c:pt idx="112">
                  <c:v>37165</c:v>
                </c:pt>
                <c:pt idx="113">
                  <c:v>37196</c:v>
                </c:pt>
                <c:pt idx="114">
                  <c:v>37226</c:v>
                </c:pt>
                <c:pt idx="115">
                  <c:v>37257</c:v>
                </c:pt>
                <c:pt idx="116">
                  <c:v>37288</c:v>
                </c:pt>
                <c:pt idx="117">
                  <c:v>37316</c:v>
                </c:pt>
                <c:pt idx="118">
                  <c:v>37347</c:v>
                </c:pt>
                <c:pt idx="119">
                  <c:v>37377</c:v>
                </c:pt>
                <c:pt idx="120">
                  <c:v>37408</c:v>
                </c:pt>
                <c:pt idx="121">
                  <c:v>37438</c:v>
                </c:pt>
                <c:pt idx="122">
                  <c:v>37469</c:v>
                </c:pt>
                <c:pt idx="123">
                  <c:v>37500</c:v>
                </c:pt>
                <c:pt idx="124">
                  <c:v>37530</c:v>
                </c:pt>
                <c:pt idx="125">
                  <c:v>37561</c:v>
                </c:pt>
                <c:pt idx="126">
                  <c:v>37591</c:v>
                </c:pt>
                <c:pt idx="127">
                  <c:v>37622</c:v>
                </c:pt>
                <c:pt idx="128">
                  <c:v>37653</c:v>
                </c:pt>
                <c:pt idx="129">
                  <c:v>37681</c:v>
                </c:pt>
                <c:pt idx="130">
                  <c:v>37712</c:v>
                </c:pt>
                <c:pt idx="131">
                  <c:v>37742</c:v>
                </c:pt>
                <c:pt idx="132">
                  <c:v>37773</c:v>
                </c:pt>
                <c:pt idx="133">
                  <c:v>37803</c:v>
                </c:pt>
                <c:pt idx="134">
                  <c:v>37834</c:v>
                </c:pt>
                <c:pt idx="135">
                  <c:v>37865</c:v>
                </c:pt>
                <c:pt idx="136">
                  <c:v>37895</c:v>
                </c:pt>
                <c:pt idx="137">
                  <c:v>37926</c:v>
                </c:pt>
                <c:pt idx="138">
                  <c:v>37956</c:v>
                </c:pt>
                <c:pt idx="139">
                  <c:v>37987</c:v>
                </c:pt>
                <c:pt idx="140">
                  <c:v>38018</c:v>
                </c:pt>
                <c:pt idx="141">
                  <c:v>38047</c:v>
                </c:pt>
                <c:pt idx="142">
                  <c:v>38078</c:v>
                </c:pt>
                <c:pt idx="143">
                  <c:v>38108</c:v>
                </c:pt>
                <c:pt idx="144">
                  <c:v>38139</c:v>
                </c:pt>
                <c:pt idx="145">
                  <c:v>38169</c:v>
                </c:pt>
                <c:pt idx="146">
                  <c:v>38200</c:v>
                </c:pt>
                <c:pt idx="147">
                  <c:v>38231</c:v>
                </c:pt>
                <c:pt idx="148">
                  <c:v>38261</c:v>
                </c:pt>
                <c:pt idx="149">
                  <c:v>38292</c:v>
                </c:pt>
                <c:pt idx="150">
                  <c:v>38322</c:v>
                </c:pt>
                <c:pt idx="151">
                  <c:v>38353</c:v>
                </c:pt>
                <c:pt idx="152">
                  <c:v>38384</c:v>
                </c:pt>
                <c:pt idx="153">
                  <c:v>38412</c:v>
                </c:pt>
                <c:pt idx="154">
                  <c:v>38443</c:v>
                </c:pt>
                <c:pt idx="155">
                  <c:v>38473</c:v>
                </c:pt>
                <c:pt idx="156">
                  <c:v>38504</c:v>
                </c:pt>
                <c:pt idx="157">
                  <c:v>38534</c:v>
                </c:pt>
                <c:pt idx="158">
                  <c:v>38565</c:v>
                </c:pt>
                <c:pt idx="159">
                  <c:v>38596</c:v>
                </c:pt>
                <c:pt idx="160">
                  <c:v>38626</c:v>
                </c:pt>
                <c:pt idx="161">
                  <c:v>38657</c:v>
                </c:pt>
                <c:pt idx="162">
                  <c:v>38687</c:v>
                </c:pt>
                <c:pt idx="163">
                  <c:v>38718</c:v>
                </c:pt>
                <c:pt idx="164">
                  <c:v>38749</c:v>
                </c:pt>
                <c:pt idx="165">
                  <c:v>38777</c:v>
                </c:pt>
                <c:pt idx="166">
                  <c:v>38808</c:v>
                </c:pt>
                <c:pt idx="167">
                  <c:v>38838</c:v>
                </c:pt>
                <c:pt idx="168">
                  <c:v>38869</c:v>
                </c:pt>
                <c:pt idx="169">
                  <c:v>38899</c:v>
                </c:pt>
                <c:pt idx="170">
                  <c:v>38930</c:v>
                </c:pt>
                <c:pt idx="171">
                  <c:v>38961</c:v>
                </c:pt>
                <c:pt idx="172">
                  <c:v>38991</c:v>
                </c:pt>
                <c:pt idx="173">
                  <c:v>39022</c:v>
                </c:pt>
                <c:pt idx="174">
                  <c:v>39052</c:v>
                </c:pt>
                <c:pt idx="175">
                  <c:v>39083</c:v>
                </c:pt>
                <c:pt idx="176">
                  <c:v>39114</c:v>
                </c:pt>
                <c:pt idx="177">
                  <c:v>39142</c:v>
                </c:pt>
                <c:pt idx="178">
                  <c:v>39173</c:v>
                </c:pt>
                <c:pt idx="179">
                  <c:v>39203</c:v>
                </c:pt>
                <c:pt idx="180">
                  <c:v>39234</c:v>
                </c:pt>
                <c:pt idx="181">
                  <c:v>39264</c:v>
                </c:pt>
                <c:pt idx="182">
                  <c:v>39295</c:v>
                </c:pt>
                <c:pt idx="183">
                  <c:v>39326</c:v>
                </c:pt>
                <c:pt idx="184">
                  <c:v>39356</c:v>
                </c:pt>
                <c:pt idx="185">
                  <c:v>39387</c:v>
                </c:pt>
                <c:pt idx="186">
                  <c:v>39417</c:v>
                </c:pt>
                <c:pt idx="187">
                  <c:v>39448</c:v>
                </c:pt>
                <c:pt idx="188">
                  <c:v>39479</c:v>
                </c:pt>
                <c:pt idx="189">
                  <c:v>39508</c:v>
                </c:pt>
                <c:pt idx="190">
                  <c:v>39539</c:v>
                </c:pt>
                <c:pt idx="191">
                  <c:v>39569</c:v>
                </c:pt>
                <c:pt idx="192">
                  <c:v>39600</c:v>
                </c:pt>
                <c:pt idx="193">
                  <c:v>39630</c:v>
                </c:pt>
                <c:pt idx="194">
                  <c:v>39661</c:v>
                </c:pt>
                <c:pt idx="195">
                  <c:v>39692</c:v>
                </c:pt>
                <c:pt idx="196">
                  <c:v>39722</c:v>
                </c:pt>
                <c:pt idx="197">
                  <c:v>39753</c:v>
                </c:pt>
                <c:pt idx="198">
                  <c:v>39783</c:v>
                </c:pt>
                <c:pt idx="199">
                  <c:v>39814</c:v>
                </c:pt>
                <c:pt idx="200">
                  <c:v>39845</c:v>
                </c:pt>
                <c:pt idx="201">
                  <c:v>39873</c:v>
                </c:pt>
                <c:pt idx="202">
                  <c:v>39904</c:v>
                </c:pt>
                <c:pt idx="203">
                  <c:v>39934</c:v>
                </c:pt>
                <c:pt idx="204">
                  <c:v>39965</c:v>
                </c:pt>
                <c:pt idx="205">
                  <c:v>39995</c:v>
                </c:pt>
                <c:pt idx="206">
                  <c:v>40026</c:v>
                </c:pt>
                <c:pt idx="207">
                  <c:v>40057</c:v>
                </c:pt>
                <c:pt idx="208">
                  <c:v>40087</c:v>
                </c:pt>
                <c:pt idx="209">
                  <c:v>40118</c:v>
                </c:pt>
                <c:pt idx="210">
                  <c:v>40148</c:v>
                </c:pt>
                <c:pt idx="211">
                  <c:v>40179</c:v>
                </c:pt>
                <c:pt idx="212">
                  <c:v>40210</c:v>
                </c:pt>
                <c:pt idx="213">
                  <c:v>40238</c:v>
                </c:pt>
                <c:pt idx="214">
                  <c:v>40269</c:v>
                </c:pt>
                <c:pt idx="215">
                  <c:v>40299</c:v>
                </c:pt>
                <c:pt idx="216">
                  <c:v>40330</c:v>
                </c:pt>
                <c:pt idx="217">
                  <c:v>40360</c:v>
                </c:pt>
                <c:pt idx="218">
                  <c:v>40391</c:v>
                </c:pt>
                <c:pt idx="219">
                  <c:v>40422</c:v>
                </c:pt>
                <c:pt idx="220">
                  <c:v>40452</c:v>
                </c:pt>
                <c:pt idx="221">
                  <c:v>40483</c:v>
                </c:pt>
                <c:pt idx="222">
                  <c:v>40513</c:v>
                </c:pt>
                <c:pt idx="223">
                  <c:v>40544</c:v>
                </c:pt>
                <c:pt idx="224">
                  <c:v>40575</c:v>
                </c:pt>
                <c:pt idx="225">
                  <c:v>40603</c:v>
                </c:pt>
                <c:pt idx="226">
                  <c:v>40634</c:v>
                </c:pt>
                <c:pt idx="227">
                  <c:v>40664</c:v>
                </c:pt>
                <c:pt idx="228">
                  <c:v>40695</c:v>
                </c:pt>
                <c:pt idx="229">
                  <c:v>40725</c:v>
                </c:pt>
                <c:pt idx="230">
                  <c:v>40756</c:v>
                </c:pt>
                <c:pt idx="231">
                  <c:v>40787</c:v>
                </c:pt>
                <c:pt idx="232">
                  <c:v>40817</c:v>
                </c:pt>
                <c:pt idx="233">
                  <c:v>40848</c:v>
                </c:pt>
                <c:pt idx="234">
                  <c:v>40878</c:v>
                </c:pt>
                <c:pt idx="235">
                  <c:v>40909</c:v>
                </c:pt>
                <c:pt idx="236">
                  <c:v>40940</c:v>
                </c:pt>
                <c:pt idx="237">
                  <c:v>40969</c:v>
                </c:pt>
                <c:pt idx="238">
                  <c:v>41000</c:v>
                </c:pt>
                <c:pt idx="239">
                  <c:v>41030</c:v>
                </c:pt>
                <c:pt idx="240">
                  <c:v>41061</c:v>
                </c:pt>
                <c:pt idx="241">
                  <c:v>41091</c:v>
                </c:pt>
                <c:pt idx="242">
                  <c:v>41122</c:v>
                </c:pt>
                <c:pt idx="243">
                  <c:v>41153</c:v>
                </c:pt>
                <c:pt idx="244">
                  <c:v>41183</c:v>
                </c:pt>
                <c:pt idx="245">
                  <c:v>41214</c:v>
                </c:pt>
                <c:pt idx="246">
                  <c:v>41244</c:v>
                </c:pt>
                <c:pt idx="247">
                  <c:v>41275</c:v>
                </c:pt>
                <c:pt idx="248">
                  <c:v>41306</c:v>
                </c:pt>
                <c:pt idx="249">
                  <c:v>41334</c:v>
                </c:pt>
                <c:pt idx="250">
                  <c:v>41365</c:v>
                </c:pt>
                <c:pt idx="251">
                  <c:v>41395</c:v>
                </c:pt>
                <c:pt idx="252">
                  <c:v>41426</c:v>
                </c:pt>
                <c:pt idx="253">
                  <c:v>41456</c:v>
                </c:pt>
                <c:pt idx="254">
                  <c:v>41487</c:v>
                </c:pt>
                <c:pt idx="255">
                  <c:v>41518</c:v>
                </c:pt>
                <c:pt idx="256">
                  <c:v>41548</c:v>
                </c:pt>
                <c:pt idx="257">
                  <c:v>41579</c:v>
                </c:pt>
                <c:pt idx="258">
                  <c:v>41609</c:v>
                </c:pt>
                <c:pt idx="259">
                  <c:v>41640</c:v>
                </c:pt>
                <c:pt idx="260">
                  <c:v>41671</c:v>
                </c:pt>
                <c:pt idx="261">
                  <c:v>41699</c:v>
                </c:pt>
                <c:pt idx="262">
                  <c:v>41730</c:v>
                </c:pt>
                <c:pt idx="263">
                  <c:v>41760</c:v>
                </c:pt>
                <c:pt idx="264">
                  <c:v>41791</c:v>
                </c:pt>
                <c:pt idx="265">
                  <c:v>41821</c:v>
                </c:pt>
                <c:pt idx="266">
                  <c:v>41852</c:v>
                </c:pt>
                <c:pt idx="267">
                  <c:v>41883</c:v>
                </c:pt>
                <c:pt idx="268">
                  <c:v>41913</c:v>
                </c:pt>
                <c:pt idx="269">
                  <c:v>41944</c:v>
                </c:pt>
                <c:pt idx="270">
                  <c:v>41974</c:v>
                </c:pt>
                <c:pt idx="271">
                  <c:v>42005</c:v>
                </c:pt>
                <c:pt idx="272">
                  <c:v>42036</c:v>
                </c:pt>
                <c:pt idx="273">
                  <c:v>42064</c:v>
                </c:pt>
                <c:pt idx="274">
                  <c:v>42095</c:v>
                </c:pt>
                <c:pt idx="275">
                  <c:v>42125</c:v>
                </c:pt>
                <c:pt idx="276">
                  <c:v>42156</c:v>
                </c:pt>
                <c:pt idx="277">
                  <c:v>42186</c:v>
                </c:pt>
                <c:pt idx="278">
                  <c:v>42217</c:v>
                </c:pt>
                <c:pt idx="279">
                  <c:v>42248</c:v>
                </c:pt>
                <c:pt idx="280">
                  <c:v>42278</c:v>
                </c:pt>
                <c:pt idx="281">
                  <c:v>42309</c:v>
                </c:pt>
                <c:pt idx="282">
                  <c:v>42339</c:v>
                </c:pt>
                <c:pt idx="283">
                  <c:v>42370</c:v>
                </c:pt>
                <c:pt idx="284">
                  <c:v>42401</c:v>
                </c:pt>
                <c:pt idx="285">
                  <c:v>42430</c:v>
                </c:pt>
                <c:pt idx="286">
                  <c:v>42461</c:v>
                </c:pt>
                <c:pt idx="287">
                  <c:v>42491</c:v>
                </c:pt>
                <c:pt idx="288">
                  <c:v>42522</c:v>
                </c:pt>
                <c:pt idx="289">
                  <c:v>42552</c:v>
                </c:pt>
                <c:pt idx="290">
                  <c:v>42583</c:v>
                </c:pt>
                <c:pt idx="291">
                  <c:v>42614</c:v>
                </c:pt>
                <c:pt idx="292">
                  <c:v>42644</c:v>
                </c:pt>
                <c:pt idx="293">
                  <c:v>42675</c:v>
                </c:pt>
                <c:pt idx="294">
                  <c:v>42705</c:v>
                </c:pt>
                <c:pt idx="295">
                  <c:v>42736</c:v>
                </c:pt>
                <c:pt idx="296">
                  <c:v>42767</c:v>
                </c:pt>
                <c:pt idx="297">
                  <c:v>42795</c:v>
                </c:pt>
                <c:pt idx="298">
                  <c:v>42826</c:v>
                </c:pt>
                <c:pt idx="299">
                  <c:v>42856</c:v>
                </c:pt>
                <c:pt idx="300">
                  <c:v>42887</c:v>
                </c:pt>
                <c:pt idx="301">
                  <c:v>42917</c:v>
                </c:pt>
                <c:pt idx="302">
                  <c:v>42948</c:v>
                </c:pt>
                <c:pt idx="303">
                  <c:v>42979</c:v>
                </c:pt>
                <c:pt idx="304">
                  <c:v>43009</c:v>
                </c:pt>
                <c:pt idx="305">
                  <c:v>43040</c:v>
                </c:pt>
                <c:pt idx="306">
                  <c:v>43070</c:v>
                </c:pt>
                <c:pt idx="307">
                  <c:v>43101</c:v>
                </c:pt>
                <c:pt idx="308">
                  <c:v>43132</c:v>
                </c:pt>
                <c:pt idx="309">
                  <c:v>43160</c:v>
                </c:pt>
                <c:pt idx="310">
                  <c:v>43191</c:v>
                </c:pt>
                <c:pt idx="311">
                  <c:v>43221</c:v>
                </c:pt>
                <c:pt idx="312">
                  <c:v>43252</c:v>
                </c:pt>
              </c:numCache>
            </c:numRef>
          </c:cat>
          <c:val>
            <c:numRef>
              <c:f>'Historical Pricing'!$AH$44:$AH$356</c:f>
              <c:numCache>
                <c:formatCode>General</c:formatCode>
                <c:ptCount val="313"/>
                <c:pt idx="91" formatCode="_(* #,##0.0_);_(* \(#,##0.0\);_(* &quot;-&quot;??_);_(@_)">
                  <c:v>12.250720483338604</c:v>
                </c:pt>
                <c:pt idx="92" formatCode="_(* #,##0.0_);_(* \(#,##0.0\);_(* &quot;-&quot;??_);_(@_)">
                  <c:v>13.445585142441224</c:v>
                </c:pt>
                <c:pt idx="93" formatCode="_(* #,##0.0_);_(* \(#,##0.0\);_(* &quot;-&quot;??_);_(@_)">
                  <c:v>13.090965753912794</c:v>
                </c:pt>
                <c:pt idx="94" formatCode="_(* #,##0.0_);_(* \(#,##0.0\);_(* &quot;-&quot;??_);_(@_)">
                  <c:v>9.6488556917248527</c:v>
                </c:pt>
                <c:pt idx="95" formatCode="_(* #,##0.0_);_(* \(#,##0.0\);_(* &quot;-&quot;??_);_(@_)">
                  <c:v>10.436458665063627</c:v>
                </c:pt>
                <c:pt idx="96" formatCode="_(* #,##0.0_);_(* \(#,##0.0\);_(* &quot;-&quot;??_);_(@_)">
                  <c:v>7.9914448869502914</c:v>
                </c:pt>
                <c:pt idx="97" formatCode="_(* #,##0.0_);_(* \(#,##0.0\);_(* &quot;-&quot;??_);_(@_)">
                  <c:v>7.7306975294853135</c:v>
                </c:pt>
                <c:pt idx="98" formatCode="_(* #,##0.0_);_(* \(#,##0.0\);_(* &quot;-&quot;??_);_(@_)">
                  <c:v>9.8987339352710482</c:v>
                </c:pt>
                <c:pt idx="99" formatCode="_(* #,##0.0_);_(* \(#,##0.0\);_(* &quot;-&quot;??_);_(@_)">
                  <c:v>8.9558774614553585</c:v>
                </c:pt>
                <c:pt idx="100" formatCode="_(* #,##0.0_);_(* \(#,##0.0\);_(* &quot;-&quot;??_);_(@_)">
                  <c:v>7.1153313900250028</c:v>
                </c:pt>
                <c:pt idx="101" formatCode="_(* #,##0.0_);_(* \(#,##0.0\);_(* &quot;-&quot;??_);_(@_)">
                  <c:v>8.12631788748015</c:v>
                </c:pt>
                <c:pt idx="102" formatCode="_(* #,##0.0_);_(* \(#,##0.0\);_(* &quot;-&quot;??_);_(@_)">
                  <c:v>4.7551594433685311</c:v>
                </c:pt>
                <c:pt idx="103" formatCode="_(* #,##0.0_);_(* \(#,##0.0\);_(* &quot;-&quot;??_);_(@_)">
                  <c:v>3.346464982388925</c:v>
                </c:pt>
                <c:pt idx="104" formatCode="_(* #,##0.0_);_(* \(#,##0.0\);_(* &quot;-&quot;??_);_(@_)">
                  <c:v>4.2342072039580829</c:v>
                </c:pt>
                <c:pt idx="105" formatCode="_(* #,##0.0_);_(* \(#,##0.0\);_(* &quot;-&quot;??_);_(@_)">
                  <c:v>5.3833627735811467</c:v>
                </c:pt>
                <c:pt idx="106" formatCode="_(* #,##0.0_);_(* \(#,##0.0\);_(* &quot;-&quot;??_);_(@_)">
                  <c:v>5.4552131806983226</c:v>
                </c:pt>
                <c:pt idx="107" formatCode="_(* #,##0.0_);_(* \(#,##0.0\);_(* &quot;-&quot;??_);_(@_)">
                  <c:v>7.8130268024614917</c:v>
                </c:pt>
                <c:pt idx="108" formatCode="_(* #,##0.0_);_(* \(#,##0.0\);_(* &quot;-&quot;??_);_(@_)">
                  <c:v>7.6587649882238544</c:v>
                </c:pt>
                <c:pt idx="109" formatCode="_(* #,##0.0_);_(* \(#,##0.0\);_(* &quot;-&quot;??_);_(@_)">
                  <c:v>9.4418716083814385</c:v>
                </c:pt>
                <c:pt idx="110" formatCode="_(* #,##0.0_);_(* \(#,##0.0\);_(* &quot;-&quot;??_);_(@_)">
                  <c:v>11.558470945082256</c:v>
                </c:pt>
                <c:pt idx="111" formatCode="_(* #,##0.0_);_(* \(#,##0.0\);_(* &quot;-&quot;??_);_(@_)">
                  <c:v>11.812151741469524</c:v>
                </c:pt>
                <c:pt idx="112" formatCode="_(* #,##0.0_);_(* \(#,##0.0\);_(* &quot;-&quot;??_);_(@_)">
                  <c:v>13.677747856959781</c:v>
                </c:pt>
                <c:pt idx="113" formatCode="_(* #,##0.0_);_(* \(#,##0.0\);_(* &quot;-&quot;??_);_(@_)">
                  <c:v>9.0018959860969403</c:v>
                </c:pt>
                <c:pt idx="114" formatCode="_(* #,##0.0_);_(* \(#,##0.0\);_(* &quot;-&quot;??_);_(@_)">
                  <c:v>8.2265105717933</c:v>
                </c:pt>
                <c:pt idx="115" formatCode="_(* #,##0.0_);_(* \(#,##0.0\);_(* &quot;-&quot;??_);_(@_)">
                  <c:v>8.6592485501414806</c:v>
                </c:pt>
                <c:pt idx="116" formatCode="_(* #,##0.0_);_(* \(#,##0.0\);_(* &quot;-&quot;??_);_(@_)">
                  <c:v>11.382768385512628</c:v>
                </c:pt>
                <c:pt idx="117" formatCode="_(* #,##0.0_);_(* \(#,##0.0\);_(* &quot;-&quot;??_);_(@_)">
                  <c:v>12.181063037031777</c:v>
                </c:pt>
                <c:pt idx="118" formatCode="_(* #,##0.0_);_(* \(#,##0.0\);_(* &quot;-&quot;??_);_(@_)">
                  <c:v>9.523356637435521</c:v>
                </c:pt>
                <c:pt idx="119" formatCode="_(* #,##0.0_);_(* \(#,##0.0\);_(* &quot;-&quot;??_);_(@_)">
                  <c:v>9.4223427437165181</c:v>
                </c:pt>
                <c:pt idx="120" formatCode="_(* #,##0.0_);_(* \(#,##0.0\);_(* &quot;-&quot;??_);_(@_)">
                  <c:v>9.7456837344494662</c:v>
                </c:pt>
                <c:pt idx="121" formatCode="_(* #,##0.0_);_(* \(#,##0.0\);_(* &quot;-&quot;??_);_(@_)">
                  <c:v>12.909217073405376</c:v>
                </c:pt>
                <c:pt idx="122" formatCode="_(* #,##0.0_);_(* \(#,##0.0\);_(* &quot;-&quot;??_);_(@_)">
                  <c:v>16.587293141176122</c:v>
                </c:pt>
                <c:pt idx="123" formatCode="_(* #,##0.0_);_(* \(#,##0.0\);_(* &quot;-&quot;??_);_(@_)">
                  <c:v>13.396905599073779</c:v>
                </c:pt>
                <c:pt idx="124" formatCode="_(* #,##0.0_);_(* \(#,##0.0\);_(* &quot;-&quot;??_);_(@_)">
                  <c:v>10.138603742300059</c:v>
                </c:pt>
                <c:pt idx="125" formatCode="_(* #,##0.0_);_(* \(#,##0.0\);_(* &quot;-&quot;??_);_(@_)">
                  <c:v>7.454514448225626</c:v>
                </c:pt>
                <c:pt idx="126" formatCode="_(* #,##0.0_);_(* \(#,##0.0\);_(* &quot;-&quot;??_);_(@_)">
                  <c:v>8.6425969485357665</c:v>
                </c:pt>
                <c:pt idx="127" formatCode="_(* #,##0.0_);_(* \(#,##0.0\);_(* &quot;-&quot;??_);_(@_)">
                  <c:v>8.1790119773370158</c:v>
                </c:pt>
                <c:pt idx="128" formatCode="_(* #,##0.0_);_(* \(#,##0.0\);_(* &quot;-&quot;??_);_(@_)">
                  <c:v>7.9235526191821757</c:v>
                </c:pt>
                <c:pt idx="129" formatCode="_(* #,##0.0_);_(* \(#,##0.0\);_(* &quot;-&quot;??_);_(@_)">
                  <c:v>5.1282788444018834</c:v>
                </c:pt>
                <c:pt idx="130" formatCode="_(* #,##0.0_);_(* \(#,##0.0\);_(* &quot;-&quot;??_);_(@_)">
                  <c:v>6.1371326662624579</c:v>
                </c:pt>
                <c:pt idx="131" formatCode="_(* #,##0.0_);_(* \(#,##0.0\);_(* &quot;-&quot;??_);_(@_)">
                  <c:v>6.0165772471922132</c:v>
                </c:pt>
                <c:pt idx="132" formatCode="_(* #,##0.0_);_(* \(#,##0.0\);_(* &quot;-&quot;??_);_(@_)">
                  <c:v>6.2624879516644993</c:v>
                </c:pt>
                <c:pt idx="133" formatCode="_(* #,##0.0_);_(* \(#,##0.0\);_(* &quot;-&quot;??_);_(@_)">
                  <c:v>6.5130651413222003</c:v>
                </c:pt>
                <c:pt idx="134" formatCode="_(* #,##0.0_);_(* \(#,##0.0\);_(* &quot;-&quot;??_);_(@_)">
                  <c:v>7.8979999517742696</c:v>
                </c:pt>
                <c:pt idx="135" formatCode="_(* #,##0.0_);_(* \(#,##0.0\);_(* &quot;-&quot;??_);_(@_)">
                  <c:v>6.4466483789098348</c:v>
                </c:pt>
                <c:pt idx="136" formatCode="_(* #,##0.0_);_(* \(#,##0.0\);_(* &quot;-&quot;??_);_(@_)">
                  <c:v>7.1396813403573294</c:v>
                </c:pt>
                <c:pt idx="137" formatCode="_(* #,##0.0_);_(* \(#,##0.0\);_(* &quot;-&quot;??_);_(@_)">
                  <c:v>7.642757681778404</c:v>
                </c:pt>
                <c:pt idx="138" formatCode="_(* #,##0.0_);_(* \(#,##0.0\);_(* &quot;-&quot;??_);_(@_)">
                  <c:v>7.7882663783036712</c:v>
                </c:pt>
                <c:pt idx="139" formatCode="_(* #,##0.0_);_(* \(#,##0.0\);_(* &quot;-&quot;??_);_(@_)">
                  <c:v>6.7228483065654663</c:v>
                </c:pt>
                <c:pt idx="140" formatCode="_(* #,##0.0_);_(* \(#,##0.0\);_(* &quot;-&quot;??_);_(@_)">
                  <c:v>7.0164752759656333</c:v>
                </c:pt>
                <c:pt idx="141" formatCode="_(* #,##0.0_);_(* \(#,##0.0\);_(* &quot;-&quot;??_);_(@_)">
                  <c:v>8.3998135801711058</c:v>
                </c:pt>
                <c:pt idx="142" formatCode="_(* #,##0.0_);_(* \(#,##0.0\);_(* &quot;-&quot;??_);_(@_)">
                  <c:v>8.3076603966936471</c:v>
                </c:pt>
                <c:pt idx="143" formatCode="_(* #,##0.0_);_(* \(#,##0.0\);_(* &quot;-&quot;??_);_(@_)">
                  <c:v>8.2221905660579662</c:v>
                </c:pt>
                <c:pt idx="144" formatCode="_(* #,##0.0_);_(* \(#,##0.0\);_(* &quot;-&quot;??_);_(@_)">
                  <c:v>7.2878643803125458</c:v>
                </c:pt>
                <c:pt idx="145" formatCode="_(* #,##0.0_);_(* \(#,##0.0\);_(* &quot;-&quot;??_);_(@_)">
                  <c:v>7.9621685460555423</c:v>
                </c:pt>
                <c:pt idx="146" formatCode="_(* #,##0.0_);_(* \(#,##0.0\);_(* &quot;-&quot;??_);_(@_)">
                  <c:v>8.9028519784129188</c:v>
                </c:pt>
                <c:pt idx="147" formatCode="_(* #,##0.0_);_(* \(#,##0.0\);_(* &quot;-&quot;??_);_(@_)">
                  <c:v>10.178409736053958</c:v>
                </c:pt>
                <c:pt idx="148" formatCode="_(* #,##0.0_);_(* \(#,##0.0\);_(* &quot;-&quot;??_);_(@_)">
                  <c:v>12.03684942945997</c:v>
                </c:pt>
                <c:pt idx="149" formatCode="_(* #,##0.0_);_(* \(#,##0.0\);_(* &quot;-&quot;??_);_(@_)">
                  <c:v>7.6383761486821919</c:v>
                </c:pt>
                <c:pt idx="150" formatCode="_(* #,##0.0_);_(* \(#,##0.0\);_(* &quot;-&quot;??_);_(@_)">
                  <c:v>7.1561240783078723</c:v>
                </c:pt>
                <c:pt idx="151" formatCode="_(* #,##0.0_);_(* \(#,##0.0\);_(* &quot;-&quot;??_);_(@_)">
                  <c:v>8.64636328625628</c:v>
                </c:pt>
                <c:pt idx="152" formatCode="_(* #,##0.0_);_(* \(#,##0.0\);_(* &quot;-&quot;??_);_(@_)">
                  <c:v>9.8575038316245536</c:v>
                </c:pt>
                <c:pt idx="153" formatCode="_(* #,##0.0_);_(* \(#,##0.0\);_(* &quot;-&quot;??_);_(@_)">
                  <c:v>10.9017354534004</c:v>
                </c:pt>
                <c:pt idx="154" formatCode="_(* #,##0.0_);_(* \(#,##0.0\);_(* &quot;-&quot;??_);_(@_)">
                  <c:v>9.439168652105133</c:v>
                </c:pt>
                <c:pt idx="155" formatCode="_(* #,##0.0_);_(* \(#,##0.0\);_(* &quot;-&quot;??_);_(@_)">
                  <c:v>8.5567037473830165</c:v>
                </c:pt>
                <c:pt idx="156" formatCode="_(* #,##0.0_);_(* \(#,##0.0\);_(* &quot;-&quot;??_);_(@_)">
                  <c:v>10.609389469068638</c:v>
                </c:pt>
                <c:pt idx="157" formatCode="_(* #,##0.0_);_(* \(#,##0.0\);_(* &quot;-&quot;??_);_(@_)">
                  <c:v>10.386125158406658</c:v>
                </c:pt>
                <c:pt idx="158" formatCode="_(* #,##0.0_);_(* \(#,##0.0\);_(* &quot;-&quot;??_);_(@_)">
                  <c:v>11.052852014329883</c:v>
                </c:pt>
                <c:pt idx="159" formatCode="_(* #,##0.0_);_(* \(#,##0.0\);_(* &quot;-&quot;??_);_(@_)">
                  <c:v>8.7395907279413212</c:v>
                </c:pt>
                <c:pt idx="160" formatCode="_(* #,##0.0_);_(* \(#,##0.0\);_(* &quot;-&quot;??_);_(@_)">
                  <c:v>6.9299591622660603</c:v>
                </c:pt>
                <c:pt idx="161" formatCode="_(* #,##0.0_);_(* \(#,##0.0\);_(* &quot;-&quot;??_);_(@_)">
                  <c:v>5.9041134733710852</c:v>
                </c:pt>
                <c:pt idx="162" formatCode="_(* #,##0.0_);_(* \(#,##0.0\);_(* &quot;-&quot;??_);_(@_)">
                  <c:v>6.6486016192719326</c:v>
                </c:pt>
                <c:pt idx="163" formatCode="_(* #,##0.0_);_(* \(#,##0.0\);_(* &quot;-&quot;??_);_(@_)">
                  <c:v>6.2962321642460868</c:v>
                </c:pt>
                <c:pt idx="164" formatCode="_(* #,##0.0_);_(* \(#,##0.0\);_(* &quot;-&quot;??_);_(@_)">
                  <c:v>8.4462714859122769</c:v>
                </c:pt>
                <c:pt idx="165" formatCode="_(* #,##0.0_);_(* \(#,##0.0\);_(* &quot;-&quot;??_);_(@_)">
                  <c:v>9.9406778760733694</c:v>
                </c:pt>
                <c:pt idx="166" formatCode="_(* #,##0.0_);_(* \(#,##0.0\);_(* &quot;-&quot;??_);_(@_)">
                  <c:v>11.931998911119434</c:v>
                </c:pt>
                <c:pt idx="167" formatCode="_(* #,##0.0_);_(* \(#,##0.0\);_(* &quot;-&quot;??_);_(@_)">
                  <c:v>13.063579858937988</c:v>
                </c:pt>
                <c:pt idx="168" formatCode="_(* #,##0.0_);_(* \(#,##0.0\);_(* &quot;-&quot;??_);_(@_)">
                  <c:v>15.198284298279802</c:v>
                </c:pt>
                <c:pt idx="169" formatCode="_(* #,##0.0_);_(* \(#,##0.0\);_(* &quot;-&quot;??_);_(@_)">
                  <c:v>15.667539434342336</c:v>
                </c:pt>
                <c:pt idx="170" formatCode="_(* #,##0.0_);_(* \(#,##0.0\);_(* &quot;-&quot;??_);_(@_)">
                  <c:v>13.888841311980817</c:v>
                </c:pt>
                <c:pt idx="171" formatCode="_(* #,##0.0_);_(* \(#,##0.0\);_(* &quot;-&quot;??_);_(@_)">
                  <c:v>12.334105931839645</c:v>
                </c:pt>
                <c:pt idx="172" formatCode="_(* #,##0.0_);_(* \(#,##0.0\);_(* &quot;-&quot;??_);_(@_)">
                  <c:v>14.985173763491877</c:v>
                </c:pt>
                <c:pt idx="173" formatCode="_(* #,##0.0_);_(* \(#,##0.0\);_(* &quot;-&quot;??_);_(@_)">
                  <c:v>9.9948148264538119</c:v>
                </c:pt>
                <c:pt idx="174" formatCode="_(* #,##0.0_);_(* \(#,##0.0\);_(* &quot;-&quot;??_);_(@_)">
                  <c:v>9.1223450238731729</c:v>
                </c:pt>
                <c:pt idx="175" formatCode="_(* #,##0.0_);_(* \(#,##0.0\);_(* &quot;-&quot;??_);_(@_)">
                  <c:v>9.286891645701397</c:v>
                </c:pt>
                <c:pt idx="176" formatCode="_(* #,##0.0_);_(* \(#,##0.0\);_(* &quot;-&quot;??_);_(@_)">
                  <c:v>9.9819305199347159</c:v>
                </c:pt>
                <c:pt idx="177" formatCode="_(* #,##0.0_);_(* \(#,##0.0\);_(* &quot;-&quot;??_);_(@_)">
                  <c:v>9.2374833313128857</c:v>
                </c:pt>
                <c:pt idx="178" formatCode="_(* #,##0.0_);_(* \(#,##0.0\);_(* &quot;-&quot;??_);_(@_)">
                  <c:v>10.187018388479782</c:v>
                </c:pt>
                <c:pt idx="179" formatCode="_(* #,##0.0_);_(* \(#,##0.0\);_(* &quot;-&quot;??_);_(@_)">
                  <c:v>9.9731941309255081</c:v>
                </c:pt>
                <c:pt idx="180" formatCode="_(* #,##0.0_);_(* \(#,##0.0\);_(* &quot;-&quot;??_);_(@_)">
                  <c:v>10.731216360109105</c:v>
                </c:pt>
                <c:pt idx="181" formatCode="_(* #,##0.0_);_(* \(#,##0.0\);_(* &quot;-&quot;??_);_(@_)">
                  <c:v>13.13311676521519</c:v>
                </c:pt>
                <c:pt idx="182" formatCode="_(* #,##0.0_);_(* \(#,##0.0\);_(* &quot;-&quot;??_);_(@_)">
                  <c:v>15.625742574257426</c:v>
                </c:pt>
                <c:pt idx="183" formatCode="_(* #,##0.0_);_(* \(#,##0.0\);_(* &quot;-&quot;??_);_(@_)">
                  <c:v>16.783613445378151</c:v>
                </c:pt>
                <c:pt idx="184" formatCode="_(* #,##0.0_);_(* \(#,##0.0\);_(* &quot;-&quot;??_);_(@_)">
                  <c:v>16.152858060372512</c:v>
                </c:pt>
                <c:pt idx="185" formatCode="_(* #,##0.0_);_(* \(#,##0.0\);_(* &quot;-&quot;??_);_(@_)">
                  <c:v>15.317869415807561</c:v>
                </c:pt>
                <c:pt idx="186" formatCode="_(* #,##0.0_);_(* \(#,##0.0\);_(* &quot;-&quot;??_);_(@_)">
                  <c:v>14.326136816944315</c:v>
                </c:pt>
                <c:pt idx="187" formatCode="_(* #,##0.0_);_(* \(#,##0.0\);_(* &quot;-&quot;??_);_(@_)">
                  <c:v>15.492267429478368</c:v>
                </c:pt>
                <c:pt idx="188" formatCode="_(* #,##0.0_);_(* \(#,##0.0\);_(* &quot;-&quot;??_);_(@_)">
                  <c:v>13.676949265274388</c:v>
                </c:pt>
                <c:pt idx="189" formatCode="_(* #,##0.0_);_(* \(#,##0.0\);_(* &quot;-&quot;??_);_(@_)">
                  <c:v>14.351160028687945</c:v>
                </c:pt>
                <c:pt idx="190" formatCode="_(* #,##0.0_);_(* \(#,##0.0\);_(* &quot;-&quot;??_);_(@_)">
                  <c:v>14.497127952679666</c:v>
                </c:pt>
                <c:pt idx="191" formatCode="_(* #,##0.0_);_(* \(#,##0.0\);_(* &quot;-&quot;??_);_(@_)">
                  <c:v>14.101500302751676</c:v>
                </c:pt>
                <c:pt idx="192" formatCode="_(* #,##0.0_);_(* \(#,##0.0\);_(* &quot;-&quot;??_);_(@_)">
                  <c:v>14.246040446435098</c:v>
                </c:pt>
                <c:pt idx="193" formatCode="_(* #,##0.0_);_(* \(#,##0.0\);_(* &quot;-&quot;??_);_(@_)">
                  <c:v>12.781954887218044</c:v>
                </c:pt>
                <c:pt idx="194" formatCode="_(* #,##0.0_);_(* \(#,##0.0\);_(* &quot;-&quot;??_);_(@_)">
                  <c:v>14.321090047393366</c:v>
                </c:pt>
                <c:pt idx="195" formatCode="_(* #,##0.0_);_(* \(#,##0.0\);_(* &quot;-&quot;??_);_(@_)">
                  <c:v>15.08478183753104</c:v>
                </c:pt>
                <c:pt idx="196" formatCode="_(* #,##0.0_);_(* \(#,##0.0\);_(* &quot;-&quot;??_);_(@_)">
                  <c:v>14.469165045258437</c:v>
                </c:pt>
                <c:pt idx="197" formatCode="_(* #,##0.0_);_(* \(#,##0.0\);_(* &quot;-&quot;??_);_(@_)">
                  <c:v>9.6373230844314293</c:v>
                </c:pt>
                <c:pt idx="198" formatCode="_(* #,##0.0_);_(* \(#,##0.0\);_(* &quot;-&quot;??_);_(@_)">
                  <c:v>6.1684283542865925</c:v>
                </c:pt>
                <c:pt idx="199" formatCode="_(* #,##0.0_);_(* \(#,##0.0\);_(* &quot;-&quot;??_);_(@_)">
                  <c:v>7.0177413906805421</c:v>
                </c:pt>
                <c:pt idx="200" formatCode="_(* #,##0.0_);_(* \(#,##0.0\);_(* &quot;-&quot;??_);_(@_)">
                  <c:v>7.5338224532302549</c:v>
                </c:pt>
                <c:pt idx="201" formatCode="_(* #,##0.0_);_(* \(#,##0.0\);_(* &quot;-&quot;??_);_(@_)">
                  <c:v>13.584821428571427</c:v>
                </c:pt>
                <c:pt idx="202" formatCode="_(* #,##0.0_);_(* \(#,##0.0\);_(* &quot;-&quot;??_);_(@_)">
                  <c:v>15.786853894317675</c:v>
                </c:pt>
                <c:pt idx="203" formatCode="_(* #,##0.0_);_(* \(#,##0.0\);_(* &quot;-&quot;??_);_(@_)">
                  <c:v>19.965406473931306</c:v>
                </c:pt>
                <c:pt idx="204" formatCode="_(* #,##0.0_);_(* \(#,##0.0\);_(* &quot;-&quot;??_);_(@_)">
                  <c:v>21.967457829526793</c:v>
                </c:pt>
                <c:pt idx="205" formatCode="_(* #,##0.0_);_(* \(#,##0.0\);_(* &quot;-&quot;??_);_(@_)">
                  <c:v>21.841425702171076</c:v>
                </c:pt>
                <c:pt idx="206" formatCode="_(* #,##0.0_);_(* \(#,##0.0\);_(* &quot;-&quot;??_);_(@_)">
                  <c:v>25.499793189025233</c:v>
                </c:pt>
                <c:pt idx="207" formatCode="_(* #,##0.0_);_(* \(#,##0.0\);_(* &quot;-&quot;??_);_(@_)">
                  <c:v>28.409490677402964</c:v>
                </c:pt>
                <c:pt idx="208" formatCode="_(* #,##0.0_);_(* \(#,##0.0\);_(* &quot;-&quot;??_);_(@_)">
                  <c:v>26.79174353440774</c:v>
                </c:pt>
                <c:pt idx="209" formatCode="_(* #,##0.0_);_(* \(#,##0.0\);_(* &quot;-&quot;??_);_(@_)">
                  <c:v>16.878555421479057</c:v>
                </c:pt>
                <c:pt idx="210" formatCode="_(* #,##0.0_);_(* \(#,##0.0\);_(* &quot;-&quot;??_);_(@_)">
                  <c:v>16.45463380157258</c:v>
                </c:pt>
                <c:pt idx="211" formatCode="_(* #,##0.0_);_(* \(#,##0.0\);_(* &quot;-&quot;??_);_(@_)">
                  <c:v>15.204406174850673</c:v>
                </c:pt>
                <c:pt idx="212" formatCode="_(* #,##0.0_);_(* \(#,##0.0\);_(* &quot;-&quot;??_);_(@_)">
                  <c:v>15.316279158626751</c:v>
                </c:pt>
                <c:pt idx="213" formatCode="_(* #,##0.0_);_(* \(#,##0.0\);_(* &quot;-&quot;??_);_(@_)">
                  <c:v>16.79795438610962</c:v>
                </c:pt>
                <c:pt idx="214" formatCode="_(* #,##0.0_);_(* \(#,##0.0\);_(* &quot;-&quot;??_);_(@_)">
                  <c:v>21.484782155513862</c:v>
                </c:pt>
                <c:pt idx="215" formatCode="_(* #,##0.0_);_(* \(#,##0.0\);_(* &quot;-&quot;??_);_(@_)">
                  <c:v>20.013576196402308</c:v>
                </c:pt>
                <c:pt idx="216" formatCode="_(* #,##0.0_);_(* \(#,##0.0\);_(* &quot;-&quot;??_);_(@_)">
                  <c:v>20.119444444444447</c:v>
                </c:pt>
                <c:pt idx="217" formatCode="_(* #,##0.0_);_(* \(#,##0.0\);_(* &quot;-&quot;??_);_(@_)">
                  <c:v>19.065253336761479</c:v>
                </c:pt>
                <c:pt idx="218" formatCode="_(* #,##0.0_);_(* \(#,##0.0\);_(* &quot;-&quot;??_);_(@_)">
                  <c:v>21.657539978868222</c:v>
                </c:pt>
                <c:pt idx="219" formatCode="_(* #,##0.0_);_(* \(#,##0.0\);_(* &quot;-&quot;??_);_(@_)">
                  <c:v>23.134962274521563</c:v>
                </c:pt>
                <c:pt idx="220" formatCode="_(* #,##0.0_);_(* \(#,##0.0\);_(* &quot;-&quot;??_);_(@_)">
                  <c:v>22.152798341723425</c:v>
                </c:pt>
                <c:pt idx="221" formatCode="_(* #,##0.0_);_(* \(#,##0.0\);_(* &quot;-&quot;??_);_(@_)">
                  <c:v>25.343661123542745</c:v>
                </c:pt>
                <c:pt idx="222" formatCode="_(* #,##0.0_);_(* \(#,##0.0\);_(* &quot;-&quot;??_);_(@_)">
                  <c:v>23.873069975338062</c:v>
                </c:pt>
                <c:pt idx="223" formatCode="_(* #,##0.0_);_(* \(#,##0.0\);_(* &quot;-&quot;??_);_(@_)">
                  <c:v>22.831771627805622</c:v>
                </c:pt>
                <c:pt idx="224" formatCode="_(* #,##0.0_);_(* \(#,##0.0\);_(* &quot;-&quot;??_);_(@_)">
                  <c:v>22.721743126706496</c:v>
                </c:pt>
                <c:pt idx="225" formatCode="_(* #,##0.0_);_(* \(#,##0.0\);_(* &quot;-&quot;??_);_(@_)">
                  <c:v>28.983998572363333</c:v>
                </c:pt>
                <c:pt idx="226" formatCode="_(* #,##0.0_);_(* \(#,##0.0\);_(* &quot;-&quot;??_);_(@_)">
                  <c:v>32.312786847150406</c:v>
                </c:pt>
                <c:pt idx="227" formatCode="_(* #,##0.0_);_(* \(#,##0.0\);_(* &quot;-&quot;??_);_(@_)">
                  <c:v>28.684165865248627</c:v>
                </c:pt>
                <c:pt idx="228" formatCode="_(* #,##0.0_);_(* \(#,##0.0\);_(* &quot;-&quot;??_);_(@_)">
                  <c:v>26.839542644564801</c:v>
                </c:pt>
                <c:pt idx="229" formatCode="_(* #,##0.0_);_(* \(#,##0.0\);_(* &quot;-&quot;??_);_(@_)">
                  <c:v>25.757412689016842</c:v>
                </c:pt>
                <c:pt idx="230" formatCode="_(* #,##0.0_);_(* \(#,##0.0\);_(* &quot;-&quot;??_);_(@_)">
                  <c:v>25.667226306953047</c:v>
                </c:pt>
                <c:pt idx="231" formatCode="_(* #,##0.0_);_(* \(#,##0.0\);_(* &quot;-&quot;??_);_(@_)">
                  <c:v>27.109817721943795</c:v>
                </c:pt>
                <c:pt idx="232" formatCode="_(* #,##0.0_);_(* \(#,##0.0\);_(* &quot;-&quot;??_);_(@_)">
                  <c:v>27.112540652243581</c:v>
                </c:pt>
                <c:pt idx="233" formatCode="_(* #,##0.0_);_(* \(#,##0.0\);_(* &quot;-&quot;??_);_(@_)">
                  <c:v>31.24090659251835</c:v>
                </c:pt>
                <c:pt idx="234" formatCode="_(* #,##0.0_);_(* \(#,##0.0\);_(* &quot;-&quot;??_);_(@_)">
                  <c:v>30.732652937163543</c:v>
                </c:pt>
                <c:pt idx="235" formatCode="_(* #,##0.0_);_(* \(#,##0.0\);_(* &quot;-&quot;??_);_(@_)">
                  <c:v>34.469021910053463</c:v>
                </c:pt>
                <c:pt idx="236" formatCode="_(* #,##0.0_);_(* \(#,##0.0\);_(* &quot;-&quot;??_);_(@_)">
                  <c:v>39.474590869939703</c:v>
                </c:pt>
                <c:pt idx="237" formatCode="_(* #,##0.0_);_(* \(#,##0.0\);_(* &quot;-&quot;??_);_(@_)">
                  <c:v>43.599229677680924</c:v>
                </c:pt>
                <c:pt idx="238" formatCode="_(* #,##0.0_);_(* \(#,##0.0\);_(* &quot;-&quot;??_);_(@_)">
                  <c:v>49.270115613686791</c:v>
                </c:pt>
                <c:pt idx="239" formatCode="_(* #,##0.0_);_(* \(#,##0.0\);_(* &quot;-&quot;??_);_(@_)">
                  <c:v>56.236365969459776</c:v>
                </c:pt>
                <c:pt idx="240" formatCode="_(* #,##0.0_);_(* \(#,##0.0\);_(* &quot;-&quot;??_);_(@_)">
                  <c:v>41.664954806902216</c:v>
                </c:pt>
                <c:pt idx="241" formatCode="_(* #,##0.0_);_(* \(#,##0.0\);_(* &quot;-&quot;??_);_(@_)">
                  <c:v>40.201402435809563</c:v>
                </c:pt>
                <c:pt idx="242" formatCode="_(* #,##0.0_);_(* \(#,##0.0\);_(* &quot;-&quot;??_);_(@_)">
                  <c:v>35.46108625076775</c:v>
                </c:pt>
                <c:pt idx="243" formatCode="_(* #,##0.0_);_(* \(#,##0.0\);_(* &quot;-&quot;??_);_(@_)">
                  <c:v>44.200611739573731</c:v>
                </c:pt>
                <c:pt idx="244" formatCode="_(* #,##0.0_);_(* \(#,##0.0\);_(* &quot;-&quot;??_);_(@_)">
                  <c:v>39.513300829698061</c:v>
                </c:pt>
                <c:pt idx="245" formatCode="_(* #,##0.0_);_(* \(#,##0.0\);_(* &quot;-&quot;??_);_(@_)">
                  <c:v>27.774020034141788</c:v>
                </c:pt>
                <c:pt idx="246" formatCode="_(* #,##0.0_);_(* \(#,##0.0\);_(* &quot;-&quot;??_);_(@_)">
                  <c:v>22.975384615384616</c:v>
                </c:pt>
                <c:pt idx="247" formatCode="_(* #,##0.0_);_(* \(#,##0.0\);_(* &quot;-&quot;??_);_(@_)">
                  <c:v>29.453934038573237</c:v>
                </c:pt>
                <c:pt idx="248" formatCode="_(* #,##0.0_);_(* \(#,##0.0\);_(* &quot;-&quot;??_);_(@_)">
                  <c:v>30.622649584247867</c:v>
                </c:pt>
                <c:pt idx="249" formatCode="_(* #,##0.0_);_(* \(#,##0.0\);_(* &quot;-&quot;??_);_(@_)">
                  <c:v>30.54004006124924</c:v>
                </c:pt>
                <c:pt idx="250" formatCode="_(* #,##0.0_);_(* \(#,##0.0\);_(* &quot;-&quot;??_);_(@_)">
                  <c:v>27.639928273478311</c:v>
                </c:pt>
                <c:pt idx="251" formatCode="_(* #,##0.0_);_(* \(#,##0.0\);_(* &quot;-&quot;??_);_(@_)">
                  <c:v>27.311553398195759</c:v>
                </c:pt>
                <c:pt idx="252" formatCode="_(* #,##0.0_);_(* \(#,##0.0\);_(* &quot;-&quot;??_);_(@_)">
                  <c:v>26.275419129819866</c:v>
                </c:pt>
                <c:pt idx="253" formatCode="_(* #,##0.0_);_(* \(#,##0.0\);_(* &quot;-&quot;??_);_(@_)">
                  <c:v>34.384189190880164</c:v>
                </c:pt>
                <c:pt idx="254" formatCode="_(* #,##0.0_);_(* \(#,##0.0\);_(* &quot;-&quot;??_);_(@_)">
                  <c:v>41.259581805417156</c:v>
                </c:pt>
                <c:pt idx="255" formatCode="_(* #,##0.0_);_(* \(#,##0.0\);_(* &quot;-&quot;??_);_(@_)">
                  <c:v>43.723945451356251</c:v>
                </c:pt>
                <c:pt idx="256" formatCode="_(* #,##0.0_);_(* \(#,##0.0\);_(* &quot;-&quot;??_);_(@_)">
                  <c:v>38.403467269212634</c:v>
                </c:pt>
                <c:pt idx="257" formatCode="_(* #,##0.0_);_(* \(#,##0.0\);_(* &quot;-&quot;??_);_(@_)">
                  <c:v>24.550475335297314</c:v>
                </c:pt>
                <c:pt idx="258" formatCode="_(* #,##0.0_);_(* \(#,##0.0\);_(* &quot;-&quot;??_);_(@_)">
                  <c:v>26.006177927372974</c:v>
                </c:pt>
                <c:pt idx="259" formatCode="_(* #,##0.0_);_(* \(#,##0.0\);_(* &quot;-&quot;??_);_(@_)">
                  <c:v>24.424806557082892</c:v>
                </c:pt>
                <c:pt idx="260" formatCode="_(* #,##0.0_);_(* \(#,##0.0\);_(* &quot;-&quot;??_);_(@_)">
                  <c:v>25.027771215174049</c:v>
                </c:pt>
                <c:pt idx="261" formatCode="_(* #,##0.0_);_(* \(#,##0.0\);_(* &quot;-&quot;??_);_(@_)">
                  <c:v>18.48745755468153</c:v>
                </c:pt>
                <c:pt idx="262" formatCode="_(* #,##0.0_);_(* \(#,##0.0\);_(* &quot;-&quot;??_);_(@_)">
                  <c:v>23.047236318319126</c:v>
                </c:pt>
                <c:pt idx="263" formatCode="_(* #,##0.0_);_(* \(#,##0.0\);_(* &quot;-&quot;??_);_(@_)">
                  <c:v>23.114359921701716</c:v>
                </c:pt>
                <c:pt idx="264" formatCode="_(* #,##0.0_);_(* \(#,##0.0\);_(* &quot;-&quot;??_);_(@_)">
                  <c:v>24.349018721666699</c:v>
                </c:pt>
                <c:pt idx="265" formatCode="_(* #,##0.0_);_(* \(#,##0.0\);_(* &quot;-&quot;??_);_(@_)">
                  <c:v>22.873699836934236</c:v>
                </c:pt>
                <c:pt idx="266" formatCode="_(* #,##0.0_);_(* \(#,##0.0\);_(* &quot;-&quot;??_);_(@_)">
                  <c:v>25.386170616881273</c:v>
                </c:pt>
                <c:pt idx="267" formatCode="_(* #,##0.0_);_(* \(#,##0.0\);_(* &quot;-&quot;??_);_(@_)">
                  <c:v>25.267444602668412</c:v>
                </c:pt>
                <c:pt idx="268" formatCode="_(* #,##0.0_);_(* \(#,##0.0\);_(* &quot;-&quot;??_);_(@_)">
                  <c:v>22.685964489924203</c:v>
                </c:pt>
                <c:pt idx="269" formatCode="_(* #,##0.0_);_(* \(#,##0.0\);_(* &quot;-&quot;??_);_(@_)">
                  <c:v>20.992928564330352</c:v>
                </c:pt>
                <c:pt idx="270" formatCode="_(* #,##0.0_);_(* \(#,##0.0\);_(* &quot;-&quot;??_);_(@_)">
                  <c:v>17.262406136564039</c:v>
                </c:pt>
                <c:pt idx="271" formatCode="_(* #,##0.0_);_(* \(#,##0.0\);_(* &quot;-&quot;??_);_(@_)">
                  <c:v>15.198924310936043</c:v>
                </c:pt>
                <c:pt idx="272" formatCode="_(* #,##0.0_);_(* \(#,##0.0\);_(* &quot;-&quot;??_);_(@_)">
                  <c:v>21.406915289622141</c:v>
                </c:pt>
                <c:pt idx="273" formatCode="_(* #,##0.0_);_(* \(#,##0.0\);_(* &quot;-&quot;??_);_(@_)">
                  <c:v>20.815929593495447</c:v>
                </c:pt>
                <c:pt idx="274" formatCode="_(* #,##0.0_);_(* \(#,##0.0\);_(* &quot;-&quot;??_);_(@_)">
                  <c:v>24.6604187146825</c:v>
                </c:pt>
                <c:pt idx="275" formatCode="_(* #,##0.0_);_(* \(#,##0.0\);_(* &quot;-&quot;??_);_(@_)">
                  <c:v>29.185926708248829</c:v>
                </c:pt>
                <c:pt idx="276" formatCode="_(* #,##0.0_);_(* \(#,##0.0\);_(* &quot;-&quot;??_);_(@_)">
                  <c:v>27.432354466600753</c:v>
                </c:pt>
                <c:pt idx="277" formatCode="_(* #,##0.0_);_(* \(#,##0.0\);_(* &quot;-&quot;??_);_(@_)">
                  <c:v>24.239640663622609</c:v>
                </c:pt>
                <c:pt idx="278" formatCode="_(* #,##0.0_);_(* \(#,##0.0\);_(* &quot;-&quot;??_);_(@_)">
                  <c:v>17.605415983742798</c:v>
                </c:pt>
                <c:pt idx="279" formatCode="_(* #,##0.0_);_(* \(#,##0.0\);_(* &quot;-&quot;??_);_(@_)">
                  <c:v>20.096643816042548</c:v>
                </c:pt>
                <c:pt idx="280" formatCode="_(* #,##0.0_);_(* \(#,##0.0\);_(* &quot;-&quot;??_);_(@_)">
                  <c:v>21.242515318965097</c:v>
                </c:pt>
                <c:pt idx="281" formatCode="_(* #,##0.0_);_(* \(#,##0.0\);_(* &quot;-&quot;??_);_(@_)">
                  <c:v>21.684981286197456</c:v>
                </c:pt>
                <c:pt idx="282" formatCode="_(* #,##0.0_);_(* \(#,##0.0\);_(* &quot;-&quot;??_);_(@_)">
                  <c:v>19.158829662084937</c:v>
                </c:pt>
                <c:pt idx="283" formatCode="_(* #,##0.0_);_(* \(#,##0.0\);_(* &quot;-&quot;??_);_(@_)">
                  <c:v>19.68975926369404</c:v>
                </c:pt>
                <c:pt idx="284" formatCode="_(* #,##0.0_);_(* \(#,##0.0\);_(* &quot;-&quot;??_);_(@_)">
                  <c:v>17.324654180652942</c:v>
                </c:pt>
                <c:pt idx="285" formatCode="_(* #,##0.0_);_(* \(#,##0.0\);_(* &quot;-&quot;??_);_(@_)">
                  <c:v>22.03688431058362</c:v>
                </c:pt>
                <c:pt idx="286" formatCode="_(* #,##0.0_);_(* \(#,##0.0\);_(* &quot;-&quot;??_);_(@_)">
                  <c:v>38.565262536881249</c:v>
                </c:pt>
                <c:pt idx="287" formatCode="_(* #,##0.0_);_(* \(#,##0.0\);_(* &quot;-&quot;??_);_(@_)">
                  <c:v>55.428819519329352</c:v>
                </c:pt>
                <c:pt idx="288" formatCode="_(* #,##0.0_);_(* \(#,##0.0\);_(* &quot;-&quot;??_);_(@_)">
                  <c:v>46.918026693035699</c:v>
                </c:pt>
                <c:pt idx="289" formatCode="_(* #,##0.0_);_(* \(#,##0.0\);_(* &quot;-&quot;??_);_(@_)">
                  <c:v>29.000709140485675</c:v>
                </c:pt>
                <c:pt idx="290" formatCode="_(* #,##0.0_);_(* \(#,##0.0\);_(* &quot;-&quot;??_);_(@_)">
                  <c:v>24.485258898354914</c:v>
                </c:pt>
                <c:pt idx="291" formatCode="_(* #,##0.0_);_(* \(#,##0.0\);_(* &quot;-&quot;??_);_(@_)">
                  <c:v>25.191691981518034</c:v>
                </c:pt>
                <c:pt idx="292" formatCode="_(* #,##0.0_);_(* \(#,##0.0\);_(* &quot;-&quot;??_);_(@_)">
                  <c:v>25.127715674005668</c:v>
                </c:pt>
                <c:pt idx="293" formatCode="_(* #,##0.0_);_(* \(#,##0.0\);_(* &quot;-&quot;??_);_(@_)">
                  <c:v>19.711053692811706</c:v>
                </c:pt>
                <c:pt idx="294" formatCode="_(* #,##0.0_);_(* \(#,##0.0\);_(* &quot;-&quot;??_);_(@_)">
                  <c:v>23.819245397013958</c:v>
                </c:pt>
                <c:pt idx="295" formatCode="_(* #,##0.0_);_(* \(#,##0.0\);_(* &quot;-&quot;??_);_(@_)">
                  <c:v>19.184536629330452</c:v>
                </c:pt>
                <c:pt idx="296" formatCode="_(* #,##0.0_);_(* \(#,##0.0\);_(* &quot;-&quot;??_);_(@_)">
                  <c:v>24.445197716231927</c:v>
                </c:pt>
                <c:pt idx="297" formatCode="_(* #,##0.0_);_(* \(#,##0.0\);_(* &quot;-&quot;??_);_(@_)">
                  <c:v>26.636753394956536</c:v>
                </c:pt>
                <c:pt idx="298" formatCode="_(* #,##0.0_);_(* \(#,##0.0\);_(* &quot;-&quot;??_);_(@_)">
                  <c:v>26.130648960878144</c:v>
                </c:pt>
                <c:pt idx="299" formatCode="_(* #,##0.0_);_(* \(#,##0.0\);_(* &quot;-&quot;??_);_(@_)">
                  <c:v>24.777068073601164</c:v>
                </c:pt>
                <c:pt idx="300" formatCode="_(* #,##0.0_);_(* \(#,##0.0\);_(* &quot;-&quot;??_);_(@_)">
                  <c:v>20.185165336090929</c:v>
                </c:pt>
                <c:pt idx="301" formatCode="_(* #,##0.0_);_(* \(#,##0.0\);_(* &quot;-&quot;??_);_(@_)">
                  <c:v>24.142689961108847</c:v>
                </c:pt>
                <c:pt idx="302" formatCode="_(* #,##0.0_);_(* \(#,##0.0\);_(* &quot;-&quot;??_);_(@_)">
                  <c:v>27.932362933313104</c:v>
                </c:pt>
                <c:pt idx="303" formatCode="_(* #,##0.0_);_(* \(#,##0.0\);_(* &quot;-&quot;??_);_(@_)">
                  <c:v>40.062602519437789</c:v>
                </c:pt>
                <c:pt idx="304" formatCode="_(* #,##0.0_);_(* \(#,##0.0\);_(* &quot;-&quot;??_);_(@_)">
                  <c:v>42.717871583654279</c:v>
                </c:pt>
                <c:pt idx="305" formatCode="_(* #,##0.0_);_(* \(#,##0.0\);_(* &quot;-&quot;??_);_(@_)">
                  <c:v>34.525241302600726</c:v>
                </c:pt>
                <c:pt idx="306" formatCode="_(* #,##0.0_);_(* \(#,##0.0\);_(* &quot;-&quot;??_);_(@_)">
                  <c:v>32.810669499762767</c:v>
                </c:pt>
              </c:numCache>
            </c:numRef>
          </c:val>
          <c:smooth val="0"/>
        </c:ser>
        <c:dLbls>
          <c:showLegendKey val="0"/>
          <c:showVal val="0"/>
          <c:showCatName val="0"/>
          <c:showSerName val="0"/>
          <c:showPercent val="0"/>
          <c:showBubbleSize val="0"/>
        </c:dLbls>
        <c:smooth val="0"/>
        <c:axId val="683056336"/>
        <c:axId val="683056896"/>
      </c:lineChart>
      <c:dateAx>
        <c:axId val="683056336"/>
        <c:scaling>
          <c:orientation val="minMax"/>
          <c:max val="43466"/>
          <c:min val="36526"/>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cap="none" spc="0" normalizeH="0" baseline="0">
                <a:solidFill>
                  <a:schemeClr val="tx1">
                    <a:lumMod val="65000"/>
                    <a:lumOff val="35000"/>
                  </a:schemeClr>
                </a:solidFill>
                <a:latin typeface="+mn-lt"/>
                <a:ea typeface="+mn-ea"/>
                <a:cs typeface="+mn-cs"/>
              </a:defRPr>
            </a:pPr>
            <a:endParaRPr lang="en-US"/>
          </a:p>
        </c:txPr>
        <c:crossAx val="683056896"/>
        <c:crosses val="autoZero"/>
        <c:auto val="1"/>
        <c:lblOffset val="100"/>
        <c:baseTimeUnit val="months"/>
        <c:majorUnit val="1"/>
        <c:majorTimeUnit val="years"/>
        <c:minorUnit val="1"/>
        <c:minorTimeUnit val="years"/>
      </c:dateAx>
      <c:valAx>
        <c:axId val="683056896"/>
        <c:scaling>
          <c:orientation val="minMax"/>
          <c:max val="6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n-US" sz="1200"/>
                  <a:t>OIl/Gas Price Ratio</a:t>
                </a:r>
              </a:p>
              <a:p>
                <a:pPr>
                  <a:defRPr sz="1200"/>
                </a:pPr>
                <a:r>
                  <a:rPr lang="en-US" sz="1200"/>
                  <a:t>(CND Light</a:t>
                </a:r>
                <a:r>
                  <a:rPr lang="en-US" sz="1200" baseline="0"/>
                  <a:t> sweet/aeco 7a)</a:t>
                </a:r>
                <a:endParaRPr lang="en-US" sz="1200"/>
              </a:p>
            </c:rich>
          </c:tx>
          <c:layout>
            <c:manualLayout>
              <c:xMode val="edge"/>
              <c:yMode val="edge"/>
              <c:x val="6.7115204603283626E-3"/>
              <c:y val="0.21394447461308716"/>
            </c:manualLayout>
          </c:layout>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305633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a:t>Canadian Natural Gas Supply/Demand</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'Data 1'!$N$53</c:f>
              <c:strCache>
                <c:ptCount val="1"/>
                <c:pt idx="0">
                  <c:v>Dry Natural Gas Production - Canada (EIA)</c:v>
                </c:pt>
              </c:strCache>
            </c:strRef>
          </c:tx>
          <c:spPr>
            <a:ln w="38100" cap="rnd">
              <a:solidFill>
                <a:srgbClr val="FF0000"/>
              </a:solidFill>
              <a:round/>
            </a:ln>
            <a:effectLst>
              <a:outerShdw blurRad="50800" dist="38100" dir="2700000" algn="tl" rotWithShape="0">
                <a:prstClr val="black">
                  <a:alpha val="40000"/>
                </a:prstClr>
              </a:outerShdw>
            </a:effectLst>
          </c:spPr>
          <c:marker>
            <c:symbol val="none"/>
          </c:marker>
          <c:dLbls>
            <c:dLbl>
              <c:idx val="26"/>
              <c:layout>
                <c:manualLayout>
                  <c:x val="-3.2338308457711441E-2"/>
                  <c:y val="-7.24637681159420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0.11691542288557223"/>
                  <c:y val="3.47826086956521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3.5426731078905108E-2"/>
                  <c:y val="-9.5679012345679007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1'!$K$54:$K$91</c:f>
              <c:numCache>
                <c:formatCode>m/d/yyyy</c:formatCode>
                <c:ptCount val="38"/>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numCache>
            </c:numRef>
          </c:cat>
          <c:val>
            <c:numRef>
              <c:f>'Data 1'!$O$54:$O$91</c:f>
              <c:numCache>
                <c:formatCode>0</c:formatCode>
                <c:ptCount val="38"/>
                <c:pt idx="0">
                  <c:v>7538.2513661202183</c:v>
                </c:pt>
                <c:pt idx="1">
                  <c:v>7315.0684931506848</c:v>
                </c:pt>
                <c:pt idx="2">
                  <c:v>7460.2739726027394</c:v>
                </c:pt>
                <c:pt idx="3">
                  <c:v>7016.4383561643835</c:v>
                </c:pt>
                <c:pt idx="4">
                  <c:v>7614.7540983606559</c:v>
                </c:pt>
                <c:pt idx="5">
                  <c:v>8331.5068493150684</c:v>
                </c:pt>
                <c:pt idx="6">
                  <c:v>7841.0958904109593</c:v>
                </c:pt>
                <c:pt idx="7">
                  <c:v>8501.3698630136987</c:v>
                </c:pt>
                <c:pt idx="8">
                  <c:v>9765.0273224043722</c:v>
                </c:pt>
                <c:pt idx="9">
                  <c:v>10210.95890410959</c:v>
                </c:pt>
                <c:pt idx="10">
                  <c:v>10545.205479452054</c:v>
                </c:pt>
                <c:pt idx="11">
                  <c:v>11117.808219178081</c:v>
                </c:pt>
                <c:pt idx="12">
                  <c:v>12349.726775956284</c:v>
                </c:pt>
                <c:pt idx="13">
                  <c:v>13452.054794520547</c:v>
                </c:pt>
                <c:pt idx="14">
                  <c:v>14427.397260273972</c:v>
                </c:pt>
                <c:pt idx="15">
                  <c:v>15350.68493150685</c:v>
                </c:pt>
                <c:pt idx="16">
                  <c:v>15603.825136612022</c:v>
                </c:pt>
                <c:pt idx="17">
                  <c:v>15786.301369863013</c:v>
                </c:pt>
                <c:pt idx="18">
                  <c:v>16372.602739726026</c:v>
                </c:pt>
                <c:pt idx="19">
                  <c:v>17164.383561643834</c:v>
                </c:pt>
                <c:pt idx="20">
                  <c:v>17677.5956284153</c:v>
                </c:pt>
                <c:pt idx="21">
                  <c:v>18073.972602739726</c:v>
                </c:pt>
                <c:pt idx="22">
                  <c:v>18167.123287671235</c:v>
                </c:pt>
                <c:pt idx="23">
                  <c:v>17679.452054794521</c:v>
                </c:pt>
                <c:pt idx="24">
                  <c:v>17713.114754098358</c:v>
                </c:pt>
                <c:pt idx="25">
                  <c:v>17975.342465753423</c:v>
                </c:pt>
                <c:pt idx="26">
                  <c:v>17939.726027397261</c:v>
                </c:pt>
                <c:pt idx="27">
                  <c:v>17578.082191780821</c:v>
                </c:pt>
                <c:pt idx="28">
                  <c:v>16519.125683060112</c:v>
                </c:pt>
                <c:pt idx="29">
                  <c:v>15435.616438356165</c:v>
                </c:pt>
                <c:pt idx="30">
                  <c:v>14766.41091780822</c:v>
                </c:pt>
                <c:pt idx="31">
                  <c:v>14296.28602739726</c:v>
                </c:pt>
                <c:pt idx="32">
                  <c:v>13851.392103825137</c:v>
                </c:pt>
                <c:pt idx="33">
                  <c:v>14051.596616438357</c:v>
                </c:pt>
                <c:pt idx="34">
                  <c:v>14654.757465753424</c:v>
                </c:pt>
                <c:pt idx="35">
                  <c:v>14507.111739726028</c:v>
                </c:pt>
                <c:pt idx="36" formatCode="General">
                  <c:v>15225</c:v>
                </c:pt>
                <c:pt idx="37" formatCode="General">
                  <c:v>15612</c:v>
                </c:pt>
              </c:numCache>
            </c:numRef>
          </c:val>
          <c:smooth val="1"/>
        </c:ser>
        <c:ser>
          <c:idx val="1"/>
          <c:order val="1"/>
          <c:tx>
            <c:strRef>
              <c:f>'Data 1'!$L$52</c:f>
              <c:strCache>
                <c:ptCount val="1"/>
                <c:pt idx="0">
                  <c:v>Dry Natural Gas Consumption - Canada (EIA)</c:v>
                </c:pt>
              </c:strCache>
            </c:strRef>
          </c:tx>
          <c:spPr>
            <a:ln w="38100" cap="rnd">
              <a:solidFill>
                <a:schemeClr val="accent1"/>
              </a:solidFill>
              <a:round/>
            </a:ln>
            <a:effectLst>
              <a:outerShdw blurRad="50800" dist="38100" dir="2700000" algn="tl" rotWithShape="0">
                <a:prstClr val="black">
                  <a:alpha val="40000"/>
                </a:prstClr>
              </a:outerShdw>
            </a:effectLst>
          </c:spPr>
          <c:marker>
            <c:symbol val="none"/>
          </c:marker>
          <c:dLbls>
            <c:dLbl>
              <c:idx val="37"/>
              <c:layout>
                <c:manualLayout>
                  <c:x val="-9.6618357487922701E-3"/>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1'!$K$54:$K$91</c:f>
              <c:numCache>
                <c:formatCode>m/d/yyyy</c:formatCode>
                <c:ptCount val="38"/>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numCache>
            </c:numRef>
          </c:cat>
          <c:val>
            <c:numRef>
              <c:f>'Data 1'!$M$54:$M$91</c:f>
              <c:numCache>
                <c:formatCode>0</c:formatCode>
                <c:ptCount val="38"/>
                <c:pt idx="0">
                  <c:v>5144.8087431693993</c:v>
                </c:pt>
                <c:pt idx="1">
                  <c:v>5046.5753424657532</c:v>
                </c:pt>
                <c:pt idx="2">
                  <c:v>5093.1506849315065</c:v>
                </c:pt>
                <c:pt idx="3">
                  <c:v>5104.1095890410961</c:v>
                </c:pt>
                <c:pt idx="4">
                  <c:v>5510.9289617486338</c:v>
                </c:pt>
                <c:pt idx="5">
                  <c:v>5931.5068493150684</c:v>
                </c:pt>
                <c:pt idx="6">
                  <c:v>5835.6164383561645</c:v>
                </c:pt>
                <c:pt idx="7">
                  <c:v>5786.3013698630139</c:v>
                </c:pt>
                <c:pt idx="8">
                  <c:v>6368.8524590163934</c:v>
                </c:pt>
                <c:pt idx="9">
                  <c:v>6649.3150684931506</c:v>
                </c:pt>
                <c:pt idx="10">
                  <c:v>6515.0684931506848</c:v>
                </c:pt>
                <c:pt idx="11">
                  <c:v>6575.3424657534242</c:v>
                </c:pt>
                <c:pt idx="12">
                  <c:v>7092.8961748633883</c:v>
                </c:pt>
                <c:pt idx="13">
                  <c:v>7372.6027397260277</c:v>
                </c:pt>
                <c:pt idx="14">
                  <c:v>7501.3698630136978</c:v>
                </c:pt>
                <c:pt idx="15">
                  <c:v>7868.4931506849316</c:v>
                </c:pt>
                <c:pt idx="16">
                  <c:v>7969.9453551912566</c:v>
                </c:pt>
                <c:pt idx="17">
                  <c:v>7909.5890410958909</c:v>
                </c:pt>
                <c:pt idx="18">
                  <c:v>7665.7534246575342</c:v>
                </c:pt>
                <c:pt idx="19">
                  <c:v>8515.0684931506839</c:v>
                </c:pt>
                <c:pt idx="20">
                  <c:v>8172.1311475409839</c:v>
                </c:pt>
                <c:pt idx="21">
                  <c:v>8550.6849315068484</c:v>
                </c:pt>
                <c:pt idx="22">
                  <c:v>8693.1506849315065</c:v>
                </c:pt>
                <c:pt idx="23">
                  <c:v>9241.0958904109593</c:v>
                </c:pt>
                <c:pt idx="24">
                  <c:v>9128.4153005464486</c:v>
                </c:pt>
                <c:pt idx="25">
                  <c:v>8613.6986301369852</c:v>
                </c:pt>
                <c:pt idx="26">
                  <c:v>8994.5205479452052</c:v>
                </c:pt>
                <c:pt idx="27">
                  <c:v>8358.9041095890407</c:v>
                </c:pt>
                <c:pt idx="28">
                  <c:v>8024.5901639344265</c:v>
                </c:pt>
                <c:pt idx="29">
                  <c:v>8526.0273972602736</c:v>
                </c:pt>
                <c:pt idx="30">
                  <c:v>9414.9789999999994</c:v>
                </c:pt>
                <c:pt idx="31">
                  <c:v>10210.872671232877</c:v>
                </c:pt>
                <c:pt idx="32">
                  <c:v>10138.010204918031</c:v>
                </c:pt>
                <c:pt idx="33">
                  <c:v>10615.301986301371</c:v>
                </c:pt>
                <c:pt idx="34">
                  <c:v>11276.901904109589</c:v>
                </c:pt>
                <c:pt idx="35">
                  <c:v>11105.261328767123</c:v>
                </c:pt>
                <c:pt idx="36" formatCode="General">
                  <c:v>11300</c:v>
                </c:pt>
                <c:pt idx="37" formatCode="General">
                  <c:v>11500</c:v>
                </c:pt>
              </c:numCache>
            </c:numRef>
          </c:val>
          <c:smooth val="1"/>
        </c:ser>
        <c:dLbls>
          <c:showLegendKey val="0"/>
          <c:showVal val="0"/>
          <c:showCatName val="0"/>
          <c:showSerName val="0"/>
          <c:showPercent val="0"/>
          <c:showBubbleSize val="0"/>
        </c:dLbls>
        <c:smooth val="0"/>
        <c:axId val="669317712"/>
        <c:axId val="669321632"/>
      </c:lineChart>
      <c:dateAx>
        <c:axId val="669317712"/>
        <c:scaling>
          <c:orientation val="minMax"/>
          <c:max val="44562"/>
        </c:scaling>
        <c:delete val="0"/>
        <c:axPos val="b"/>
        <c:majorGridlines>
          <c:spPr>
            <a:ln w="9525" cap="flat" cmpd="sng" algn="ctr">
              <a:solidFill>
                <a:schemeClr val="tx1">
                  <a:lumMod val="15000"/>
                  <a:lumOff val="85000"/>
                </a:schemeClr>
              </a:solidFill>
              <a:round/>
            </a:ln>
            <a:effectLst/>
          </c:spPr>
        </c:majorGridlines>
        <c:numFmt formatCode="yyyy" sourceLinked="0"/>
        <c:majorTickMark val="out"/>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9321632"/>
        <c:crosses val="autoZero"/>
        <c:auto val="1"/>
        <c:lblOffset val="100"/>
        <c:baseTimeUnit val="years"/>
        <c:majorUnit val="3"/>
        <c:majorTimeUnit val="years"/>
      </c:dateAx>
      <c:valAx>
        <c:axId val="669321632"/>
        <c:scaling>
          <c:orientation val="minMax"/>
          <c:max val="4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9317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chemeClr val="dk1"/>
      </a:solidFill>
    </a:ln>
    <a:effectLst/>
  </c:spPr>
  <c:txPr>
    <a:bodyPr/>
    <a:lstStyle/>
    <a:p>
      <a:pPr>
        <a:defRPr>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1" i="0" u="none" strike="noStrike" kern="1200" cap="all" spc="100" normalizeH="0" baseline="0">
                <a:solidFill>
                  <a:schemeClr val="lt1"/>
                </a:solidFill>
                <a:latin typeface="+mn-lt"/>
                <a:ea typeface="+mn-ea"/>
                <a:cs typeface="+mn-cs"/>
              </a:defRPr>
            </a:pPr>
            <a:r>
              <a:rPr lang="en-US"/>
              <a:t>North America R/P</a:t>
            </a:r>
          </a:p>
        </c:rich>
      </c:tx>
      <c:layout/>
      <c:overlay val="0"/>
      <c:spPr>
        <a:noFill/>
        <a:ln>
          <a:noFill/>
        </a:ln>
        <a:effectLst/>
      </c:spPr>
      <c:txPr>
        <a:bodyPr rot="0" spcFirstLastPara="1" vertOverflow="ellipsis" vert="horz" wrap="square" anchor="ctr" anchorCtr="1"/>
        <a:lstStyle/>
        <a:p>
          <a:pPr>
            <a:defRPr sz="84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lt1"/>
              </a:solidFill>
              <a:round/>
            </a:ln>
            <a:effectLst>
              <a:outerShdw dist="25400" dir="2700000" algn="tl" rotWithShape="0">
                <a:schemeClr val="accent1"/>
              </a:outerShdw>
            </a:effectLst>
          </c:spPr>
          <c:marker>
            <c:symbol val="none"/>
          </c:marker>
          <c:cat>
            <c:numRef>
              <c:f>'[Energy Charting Tool Data (1).xls]Energy Charting Tool Data'!$C$2:$AM$2</c:f>
              <c:numCache>
                <c:formatCode>m/d/yyyy</c:formatCode>
                <c:ptCount val="37"/>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numCache>
            </c:numRef>
          </c:cat>
          <c:val>
            <c:numRef>
              <c:f>'[Energy Charting Tool Data (1).xls]Energy Charting Tool Data'!$C$4:$AM$4</c:f>
              <c:numCache>
                <c:formatCode>General</c:formatCode>
                <c:ptCount val="37"/>
                <c:pt idx="0">
                  <c:v>15.41309</c:v>
                </c:pt>
                <c:pt idx="1">
                  <c:v>16.292770000000001</c:v>
                </c:pt>
                <c:pt idx="2">
                  <c:v>17.260370000000002</c:v>
                </c:pt>
                <c:pt idx="3">
                  <c:v>18.97822</c:v>
                </c:pt>
                <c:pt idx="4">
                  <c:v>17.755289999999999</c:v>
                </c:pt>
                <c:pt idx="5">
                  <c:v>18.244730000000001</c:v>
                </c:pt>
                <c:pt idx="6">
                  <c:v>18.692150000000002</c:v>
                </c:pt>
                <c:pt idx="7">
                  <c:v>17.600180000000002</c:v>
                </c:pt>
                <c:pt idx="8">
                  <c:v>15.81141</c:v>
                </c:pt>
                <c:pt idx="9">
                  <c:v>15.569599999999999</c:v>
                </c:pt>
                <c:pt idx="10">
                  <c:v>15.146369999999999</c:v>
                </c:pt>
                <c:pt idx="11">
                  <c:v>14.90897</c:v>
                </c:pt>
                <c:pt idx="12">
                  <c:v>14.38664</c:v>
                </c:pt>
                <c:pt idx="13">
                  <c:v>13.145619999999999</c:v>
                </c:pt>
                <c:pt idx="14">
                  <c:v>12.06855</c:v>
                </c:pt>
                <c:pt idx="15">
                  <c:v>12.08963</c:v>
                </c:pt>
                <c:pt idx="16">
                  <c:v>11.75567</c:v>
                </c:pt>
                <c:pt idx="17">
                  <c:v>11.48948</c:v>
                </c:pt>
                <c:pt idx="18">
                  <c:v>9.8345739999999999</c:v>
                </c:pt>
                <c:pt idx="19">
                  <c:v>9.9859729999999995</c:v>
                </c:pt>
                <c:pt idx="20">
                  <c:v>10.065799999999999</c:v>
                </c:pt>
                <c:pt idx="21">
                  <c:v>10.04339</c:v>
                </c:pt>
                <c:pt idx="22">
                  <c:v>9.8698219999999992</c:v>
                </c:pt>
                <c:pt idx="23">
                  <c:v>9.8507650000000009</c:v>
                </c:pt>
                <c:pt idx="24">
                  <c:v>10.132009999999999</c:v>
                </c:pt>
                <c:pt idx="25">
                  <c:v>10.663460000000001</c:v>
                </c:pt>
                <c:pt idx="26">
                  <c:v>10.631349999999999</c:v>
                </c:pt>
                <c:pt idx="27">
                  <c:v>11.42942</c:v>
                </c:pt>
                <c:pt idx="28">
                  <c:v>11.538679999999999</c:v>
                </c:pt>
                <c:pt idx="29">
                  <c:v>12.369719999999999</c:v>
                </c:pt>
                <c:pt idx="30">
                  <c:v>13.599830000000001</c:v>
                </c:pt>
                <c:pt idx="31">
                  <c:v>13.79313</c:v>
                </c:pt>
                <c:pt idx="32">
                  <c:v>12.609500000000001</c:v>
                </c:pt>
                <c:pt idx="33">
                  <c:v>13.50699</c:v>
                </c:pt>
                <c:pt idx="34">
                  <c:v>13.604570000000001</c:v>
                </c:pt>
                <c:pt idx="35">
                  <c:v>11.48021</c:v>
                </c:pt>
                <c:pt idx="36">
                  <c:v>11.73432</c:v>
                </c:pt>
              </c:numCache>
            </c:numRef>
          </c:val>
          <c:smooth val="1"/>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696103264"/>
        <c:axId val="696113344"/>
      </c:lineChart>
      <c:dateAx>
        <c:axId val="696103264"/>
        <c:scaling>
          <c:orientation val="minMax"/>
        </c:scaling>
        <c:delete val="0"/>
        <c:axPos val="b"/>
        <c:numFmt formatCode="\ \ \ \ \ yyyy" sourceLinked="0"/>
        <c:majorTickMark val="out"/>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700" b="0" i="0" u="none" strike="noStrike" kern="1200" spc="100" baseline="0">
                <a:solidFill>
                  <a:schemeClr val="lt1"/>
                </a:solidFill>
                <a:latin typeface="+mn-lt"/>
                <a:ea typeface="+mn-ea"/>
                <a:cs typeface="+mn-cs"/>
              </a:defRPr>
            </a:pPr>
            <a:endParaRPr lang="en-US"/>
          </a:p>
        </c:txPr>
        <c:crossAx val="696113344"/>
        <c:crosses val="autoZero"/>
        <c:auto val="1"/>
        <c:lblOffset val="100"/>
        <c:baseTimeUnit val="years"/>
        <c:majorUnit val="10"/>
        <c:majorTimeUnit val="years"/>
        <c:minorUnit val="5"/>
      </c:dateAx>
      <c:valAx>
        <c:axId val="6961133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lt1"/>
                </a:solidFill>
                <a:latin typeface="+mn-lt"/>
                <a:ea typeface="+mn-ea"/>
                <a:cs typeface="+mn-cs"/>
              </a:defRPr>
            </a:pPr>
            <a:endParaRPr lang="en-US"/>
          </a:p>
        </c:txPr>
        <c:crossAx val="696103264"/>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sz="7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0.12599</cdr:x>
      <cdr:y>0.51852</cdr:y>
    </cdr:from>
    <cdr:to>
      <cdr:x>0.88168</cdr:x>
      <cdr:y>0.51852</cdr:y>
    </cdr:to>
    <cdr:cxnSp macro="">
      <cdr:nvCxnSpPr>
        <cdr:cNvPr id="3" name="Straight Connector 2"/>
        <cdr:cNvCxnSpPr/>
      </cdr:nvCxnSpPr>
      <cdr:spPr>
        <a:xfrm xmlns:a="http://schemas.openxmlformats.org/drawingml/2006/main">
          <a:off x="955823" y="2133600"/>
          <a:ext cx="5732968" cy="0"/>
        </a:xfrm>
        <a:prstGeom xmlns:a="http://schemas.openxmlformats.org/drawingml/2006/main" prst="line">
          <a:avLst/>
        </a:prstGeom>
        <a:ln xmlns:a="http://schemas.openxmlformats.org/drawingml/2006/main" w="12700">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0.12215</cdr:x>
      <cdr:y>0.33333</cdr:y>
    </cdr:from>
    <cdr:to>
      <cdr:x>0.87785</cdr:x>
      <cdr:y>0.33333</cdr:y>
    </cdr:to>
    <cdr:cxnSp macro="">
      <cdr:nvCxnSpPr>
        <cdr:cNvPr id="5" name="Straight Connector 4"/>
        <cdr:cNvCxnSpPr/>
      </cdr:nvCxnSpPr>
      <cdr:spPr>
        <a:xfrm xmlns:a="http://schemas.openxmlformats.org/drawingml/2006/main">
          <a:off x="926707" y="1371600"/>
          <a:ext cx="5732968" cy="0"/>
        </a:xfrm>
        <a:prstGeom xmlns:a="http://schemas.openxmlformats.org/drawingml/2006/main" prst="line">
          <a:avLst/>
        </a:prstGeom>
        <a:ln xmlns:a="http://schemas.openxmlformats.org/drawingml/2006/main" w="15875">
          <a:prstDash val="sys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0.55208</cdr:x>
      <cdr:y>0.33333</cdr:y>
    </cdr:from>
    <cdr:to>
      <cdr:x>0.97917</cdr:x>
      <cdr:y>0.57407</cdr:y>
    </cdr:to>
    <cdr:cxnSp macro="">
      <cdr:nvCxnSpPr>
        <cdr:cNvPr id="3" name="Straight Arrow Connector 2"/>
        <cdr:cNvCxnSpPr/>
      </cdr:nvCxnSpPr>
      <cdr:spPr>
        <a:xfrm xmlns:a="http://schemas.openxmlformats.org/drawingml/2006/main">
          <a:off x="4038600" y="1371600"/>
          <a:ext cx="3124200" cy="990600"/>
        </a:xfrm>
        <a:prstGeom xmlns:a="http://schemas.openxmlformats.org/drawingml/2006/main" prst="straightConnector1">
          <a:avLst/>
        </a:prstGeom>
        <a:ln xmlns:a="http://schemas.openxmlformats.org/drawingml/2006/main">
          <a:prstDash val="dash"/>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0.87797</cdr:x>
      <cdr:y>0.36207</cdr:y>
    </cdr:from>
    <cdr:to>
      <cdr:x>0.92881</cdr:x>
      <cdr:y>0.43103</cdr:y>
    </cdr:to>
    <cdr:sp macro="" textlink="">
      <cdr:nvSpPr>
        <cdr:cNvPr id="2" name="TextBox 1"/>
        <cdr:cNvSpPr txBox="1"/>
      </cdr:nvSpPr>
      <cdr:spPr>
        <a:xfrm xmlns:a="http://schemas.openxmlformats.org/drawingml/2006/main">
          <a:off x="6578686" y="160020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38</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 y="39"/>
            <a:ext cx="3174769" cy="466637"/>
          </a:xfrm>
          <a:prstGeom prst="rect">
            <a:avLst/>
          </a:prstGeom>
          <a:noFill/>
          <a:ln w="9525">
            <a:noFill/>
            <a:miter lim="800000"/>
            <a:headEnd/>
            <a:tailEnd/>
          </a:ln>
        </p:spPr>
        <p:txBody>
          <a:bodyPr vert="horz" wrap="square" lIns="96410" tIns="48225" rIns="96410" bIns="48225" numCol="1" anchor="t" anchorCtr="0" compatLnSpc="1">
            <a:prstTxWarp prst="textNoShape">
              <a:avLst/>
            </a:prstTxWarp>
          </a:bodyPr>
          <a:lstStyle>
            <a:lvl1pPr algn="l" defTabSz="955366" eaLnBrk="0" hangingPunct="0">
              <a:spcBef>
                <a:spcPct val="0"/>
              </a:spcBef>
              <a:defRPr sz="1800" b="0" i="1">
                <a:effectLst>
                  <a:outerShdw blurRad="38100" dist="38100" dir="2700000" algn="tl">
                    <a:srgbClr val="C0C0C0"/>
                  </a:outerShdw>
                </a:effectLst>
              </a:defRPr>
            </a:lvl1pPr>
          </a:lstStyle>
          <a:p>
            <a:pPr>
              <a:defRPr/>
            </a:pPr>
            <a:endParaRPr lang="en-US" dirty="0"/>
          </a:p>
        </p:txBody>
      </p:sp>
      <p:sp>
        <p:nvSpPr>
          <p:cNvPr id="4099" name="Rectangle 3"/>
          <p:cNvSpPr>
            <a:spLocks noGrp="1" noChangeArrowheads="1"/>
          </p:cNvSpPr>
          <p:nvPr>
            <p:ph type="dt" sz="quarter" idx="1"/>
          </p:nvPr>
        </p:nvSpPr>
        <p:spPr bwMode="auto">
          <a:xfrm>
            <a:off x="4140475" y="39"/>
            <a:ext cx="3174769" cy="466637"/>
          </a:xfrm>
          <a:prstGeom prst="rect">
            <a:avLst/>
          </a:prstGeom>
          <a:noFill/>
          <a:ln w="9525">
            <a:noFill/>
            <a:miter lim="800000"/>
            <a:headEnd/>
            <a:tailEnd/>
          </a:ln>
        </p:spPr>
        <p:txBody>
          <a:bodyPr vert="horz" wrap="square" lIns="96410" tIns="48225" rIns="96410" bIns="48225" numCol="1" anchor="t" anchorCtr="0" compatLnSpc="1">
            <a:prstTxWarp prst="textNoShape">
              <a:avLst/>
            </a:prstTxWarp>
          </a:bodyPr>
          <a:lstStyle>
            <a:lvl1pPr algn="r" defTabSz="955366" eaLnBrk="0" hangingPunct="0">
              <a:spcBef>
                <a:spcPct val="0"/>
              </a:spcBef>
              <a:defRPr sz="1800" b="0" i="1">
                <a:effectLst>
                  <a:outerShdw blurRad="38100" dist="38100" dir="2700000" algn="tl">
                    <a:srgbClr val="C0C0C0"/>
                  </a:outerShdw>
                </a:effectLst>
              </a:defRPr>
            </a:lvl1pPr>
          </a:lstStyle>
          <a:p>
            <a:pPr>
              <a:defRPr/>
            </a:pPr>
            <a:endParaRPr lang="en-US" dirty="0"/>
          </a:p>
        </p:txBody>
      </p:sp>
      <p:sp>
        <p:nvSpPr>
          <p:cNvPr id="4100" name="Rectangle 4"/>
          <p:cNvSpPr>
            <a:spLocks noGrp="1" noChangeArrowheads="1"/>
          </p:cNvSpPr>
          <p:nvPr>
            <p:ph type="ftr" sz="quarter" idx="2"/>
          </p:nvPr>
        </p:nvSpPr>
        <p:spPr bwMode="auto">
          <a:xfrm>
            <a:off x="38" y="9134591"/>
            <a:ext cx="3174769" cy="466635"/>
          </a:xfrm>
          <a:prstGeom prst="rect">
            <a:avLst/>
          </a:prstGeom>
          <a:noFill/>
          <a:ln w="9525">
            <a:noFill/>
            <a:miter lim="800000"/>
            <a:headEnd/>
            <a:tailEnd/>
          </a:ln>
        </p:spPr>
        <p:txBody>
          <a:bodyPr vert="horz" wrap="square" lIns="96410" tIns="48225" rIns="96410" bIns="48225" numCol="1" anchor="b" anchorCtr="0" compatLnSpc="1">
            <a:prstTxWarp prst="textNoShape">
              <a:avLst/>
            </a:prstTxWarp>
          </a:bodyPr>
          <a:lstStyle>
            <a:lvl1pPr algn="l" defTabSz="955366" eaLnBrk="0" hangingPunct="0">
              <a:spcBef>
                <a:spcPct val="0"/>
              </a:spcBef>
              <a:defRPr sz="1800" b="0" i="1">
                <a:effectLst>
                  <a:outerShdw blurRad="38100" dist="38100" dir="2700000" algn="tl">
                    <a:srgbClr val="C0C0C0"/>
                  </a:outerShdw>
                </a:effectLst>
              </a:defRPr>
            </a:lvl1pPr>
          </a:lstStyle>
          <a:p>
            <a:pPr>
              <a:defRPr/>
            </a:pPr>
            <a:endParaRPr lang="en-US" dirty="0"/>
          </a:p>
        </p:txBody>
      </p:sp>
      <p:sp>
        <p:nvSpPr>
          <p:cNvPr id="4101" name="Rectangle 5"/>
          <p:cNvSpPr>
            <a:spLocks noGrp="1" noChangeArrowheads="1"/>
          </p:cNvSpPr>
          <p:nvPr>
            <p:ph type="sldNum" sz="quarter" idx="3"/>
          </p:nvPr>
        </p:nvSpPr>
        <p:spPr bwMode="auto">
          <a:xfrm>
            <a:off x="4140475" y="9134591"/>
            <a:ext cx="3174769" cy="466635"/>
          </a:xfrm>
          <a:prstGeom prst="rect">
            <a:avLst/>
          </a:prstGeom>
          <a:noFill/>
          <a:ln w="9525">
            <a:noFill/>
            <a:miter lim="800000"/>
            <a:headEnd/>
            <a:tailEnd/>
          </a:ln>
        </p:spPr>
        <p:txBody>
          <a:bodyPr vert="horz" wrap="square" lIns="96410" tIns="48225" rIns="96410" bIns="48225" numCol="1" anchor="b" anchorCtr="0" compatLnSpc="1">
            <a:prstTxWarp prst="textNoShape">
              <a:avLst/>
            </a:prstTxWarp>
          </a:bodyPr>
          <a:lstStyle>
            <a:lvl1pPr algn="r" defTabSz="955366" eaLnBrk="0" hangingPunct="0">
              <a:spcBef>
                <a:spcPct val="0"/>
              </a:spcBef>
              <a:defRPr sz="1800" b="0" i="1">
                <a:effectLst>
                  <a:outerShdw blurRad="38100" dist="38100" dir="2700000" algn="tl">
                    <a:srgbClr val="C0C0C0"/>
                  </a:outerShdw>
                </a:effectLst>
              </a:defRPr>
            </a:lvl1pPr>
          </a:lstStyle>
          <a:p>
            <a:pPr>
              <a:defRPr/>
            </a:pPr>
            <a:fld id="{247A0AF6-0E78-46E7-809A-BF6FA63EF7EE}" type="slidenum">
              <a:rPr lang="en-US"/>
              <a:pPr>
                <a:defRPr/>
              </a:pPr>
              <a:t>‹#›</a:t>
            </a:fld>
            <a:endParaRPr lang="en-US" dirty="0"/>
          </a:p>
        </p:txBody>
      </p:sp>
    </p:spTree>
    <p:extLst>
      <p:ext uri="{BB962C8B-B14F-4D97-AF65-F5344CB8AC3E}">
        <p14:creationId xmlns:p14="http://schemas.microsoft.com/office/powerpoint/2010/main" val="107966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162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xfrm>
            <a:off x="1258888" y="723900"/>
            <a:ext cx="4797425" cy="3598863"/>
          </a:xfrm>
          <a:prstGeom prst="rect">
            <a:avLst/>
          </a:prstGeom>
          <a:noFill/>
          <a:ln>
            <a:solidFill>
              <a:srgbClr val="000000"/>
            </a:solidFill>
            <a:miter lim="800000"/>
            <a:headEnd/>
            <a:tailEnd/>
          </a:ln>
        </p:spPr>
      </p:sp>
      <p:sp>
        <p:nvSpPr>
          <p:cNvPr id="55298" name="Rectangle 3"/>
          <p:cNvSpPr>
            <a:spLocks noGrp="1" noChangeArrowheads="1"/>
          </p:cNvSpPr>
          <p:nvPr>
            <p:ph type="body" idx="1"/>
          </p:nvPr>
        </p:nvSpPr>
        <p:spPr bwMode="auto">
          <a:xfrm>
            <a:off x="732539" y="4561568"/>
            <a:ext cx="5850176" cy="4319230"/>
          </a:xfrm>
          <a:prstGeom prst="rect">
            <a:avLst/>
          </a:prstGeom>
          <a:noFill/>
          <a:ln>
            <a:miter lim="800000"/>
            <a:headEnd/>
            <a:tailEnd/>
          </a:ln>
        </p:spPr>
        <p:txBody>
          <a:bodyPr lIns="93307" tIns="46657" rIns="93307" bIns="46657"/>
          <a:lstStyle/>
          <a:p>
            <a:pPr eaLnBrk="1" hangingPunct="1"/>
            <a:r>
              <a:rPr lang="en-US" b="1" dirty="0" smtClean="0"/>
              <a:t>Good Morning Ladies and Gentlemen</a:t>
            </a:r>
          </a:p>
          <a:p>
            <a:pPr eaLnBrk="1" hangingPunct="1"/>
            <a:r>
              <a:rPr lang="en-US" dirty="0" smtClean="0"/>
              <a:t>Thank you to Dale and Natural Gas World for inviting me to participate on this panel and discuss some of the challenges facing the Canadian gas industry today.</a:t>
            </a:r>
            <a:endParaRPr lang="en-US" dirty="0" smtClean="0"/>
          </a:p>
        </p:txBody>
      </p:sp>
    </p:spTree>
    <p:extLst>
      <p:ext uri="{BB962C8B-B14F-4D97-AF65-F5344CB8AC3E}">
        <p14:creationId xmlns:p14="http://schemas.microsoft.com/office/powerpoint/2010/main" val="346949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39" y="4621213"/>
            <a:ext cx="5851525" cy="3779837"/>
          </a:xfrm>
          <a:prstGeom prst="rect">
            <a:avLst/>
          </a:prstGeom>
        </p:spPr>
        <p:txBody>
          <a:bodyPr lIns="91427" tIns="45714" rIns="91427" bIns="45714"/>
          <a:lstStyle/>
          <a:p>
            <a:r>
              <a:rPr lang="en-US" dirty="0" smtClean="0"/>
              <a:t>And that math assumes we continue to have a $75 oil price in Canada, which is close to a 38:1 oil to gas price ratio.</a:t>
            </a:r>
          </a:p>
          <a:p>
            <a:endParaRPr lang="en-US" dirty="0"/>
          </a:p>
          <a:p>
            <a:r>
              <a:rPr lang="en-US" dirty="0" smtClean="0"/>
              <a:t>That’s not a ratio we’ve seen very much over the last 20 years.</a:t>
            </a:r>
          </a:p>
          <a:p>
            <a:endParaRPr lang="en-US" dirty="0"/>
          </a:p>
          <a:p>
            <a:r>
              <a:rPr lang="en-US" dirty="0" smtClean="0"/>
              <a:t>If oil prices were to fall to a more historical ratio of, say 20:1, then for sure there won’t be enough revenue to cover producer supply costs.</a:t>
            </a:r>
            <a:endParaRPr lang="en-US" dirty="0"/>
          </a:p>
        </p:txBody>
      </p:sp>
    </p:spTree>
    <p:extLst>
      <p:ext uri="{BB962C8B-B14F-4D97-AF65-F5344CB8AC3E}">
        <p14:creationId xmlns:p14="http://schemas.microsoft.com/office/powerpoint/2010/main" val="410651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42" y="4621213"/>
            <a:ext cx="5851525" cy="3779837"/>
          </a:xfrm>
          <a:prstGeom prst="rect">
            <a:avLst/>
          </a:prstGeom>
        </p:spPr>
        <p:txBody>
          <a:bodyPr lIns="91390" tIns="45696" rIns="91390" bIns="45696"/>
          <a:lstStyle/>
          <a:p>
            <a:r>
              <a:rPr lang="en-US" dirty="0" smtClean="0"/>
              <a:t>So if the average gas producer can’t make enough revenue from the current commodity prices to cover his supply cost, can he find a better price elsewhere?</a:t>
            </a:r>
          </a:p>
          <a:p>
            <a:endParaRPr lang="en-US" dirty="0"/>
          </a:p>
          <a:p>
            <a:r>
              <a:rPr lang="en-US" dirty="0" smtClean="0"/>
              <a:t>The answer is, not really. </a:t>
            </a:r>
          </a:p>
          <a:p>
            <a:endParaRPr lang="en-US" dirty="0"/>
          </a:p>
          <a:p>
            <a:r>
              <a:rPr lang="en-US" dirty="0" smtClean="0"/>
              <a:t>Even with the current regulated tolls, and even if you could find service on the export pipes out of Alberta, using a $2.80/MMBTU US price, the net realized price back in Western Canada is only just over $2/GJ Canadian. Still below the required $2.40/GJ break even.</a:t>
            </a:r>
          </a:p>
          <a:p>
            <a:endParaRPr lang="en-US" dirty="0"/>
          </a:p>
          <a:p>
            <a:r>
              <a:rPr lang="en-US" dirty="0" smtClean="0"/>
              <a:t>And most of the producers in Western Canada actually can’t get service at the regulated tolls. The majority of the service is held with marketing companies that, today, are charging a significant premium to those regulated tolls because there is more supply trying to get out of the basin than there is capacity.</a:t>
            </a:r>
            <a:endParaRPr lang="en-US" dirty="0"/>
          </a:p>
        </p:txBody>
      </p:sp>
    </p:spTree>
    <p:extLst>
      <p:ext uri="{BB962C8B-B14F-4D97-AF65-F5344CB8AC3E}">
        <p14:creationId xmlns:p14="http://schemas.microsoft.com/office/powerpoint/2010/main" val="319847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39" y="4621213"/>
            <a:ext cx="5851525" cy="3779837"/>
          </a:xfrm>
          <a:prstGeom prst="rect">
            <a:avLst/>
          </a:prstGeom>
        </p:spPr>
        <p:txBody>
          <a:bodyPr lIns="91427" tIns="45714" rIns="91427" bIns="45714"/>
          <a:lstStyle/>
          <a:p>
            <a:r>
              <a:rPr lang="en-US" dirty="0" smtClean="0"/>
              <a:t>Here’s the current forward strip as evidence of this significant premium being charged for service out of the basin. </a:t>
            </a:r>
          </a:p>
          <a:p>
            <a:endParaRPr lang="en-US" dirty="0"/>
          </a:p>
          <a:p>
            <a:r>
              <a:rPr lang="en-US" dirty="0" smtClean="0"/>
              <a:t>Obviously, the realized prices back in Alberta aren’t nearly enough to cover the average producers supply cost.</a:t>
            </a:r>
            <a:endParaRPr lang="en-US" dirty="0"/>
          </a:p>
        </p:txBody>
      </p:sp>
    </p:spTree>
    <p:extLst>
      <p:ext uri="{BB962C8B-B14F-4D97-AF65-F5344CB8AC3E}">
        <p14:creationId xmlns:p14="http://schemas.microsoft.com/office/powerpoint/2010/main" val="7494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39" y="4621213"/>
            <a:ext cx="5851525" cy="3779837"/>
          </a:xfrm>
          <a:prstGeom prst="rect">
            <a:avLst/>
          </a:prstGeom>
        </p:spPr>
        <p:txBody>
          <a:bodyPr lIns="91427" tIns="45714" rIns="91427" bIns="45714"/>
          <a:lstStyle/>
          <a:p>
            <a:r>
              <a:rPr lang="en-US" dirty="0" smtClean="0"/>
              <a:t>So then what going to happen? </a:t>
            </a:r>
          </a:p>
          <a:p>
            <a:endParaRPr lang="en-US" dirty="0"/>
          </a:p>
          <a:p>
            <a:r>
              <a:rPr lang="en-US" dirty="0" smtClean="0"/>
              <a:t>I’ll admit that the crystal ball I’m staring into right now is particularly cloudy, but I will throw out what should happen.</a:t>
            </a:r>
          </a:p>
          <a:p>
            <a:endParaRPr lang="en-US" dirty="0"/>
          </a:p>
          <a:p>
            <a:r>
              <a:rPr lang="en-US" dirty="0" smtClean="0"/>
              <a:t>In order to get a price that will allow producers to break even on their full cycle costs, we need to rebalance supply and demand in Western Canada. </a:t>
            </a:r>
          </a:p>
          <a:p>
            <a:endParaRPr lang="en-US" dirty="0"/>
          </a:p>
          <a:p>
            <a:r>
              <a:rPr lang="en-US" dirty="0" smtClean="0"/>
              <a:t>Which means we need to shrink supply and/or increase local demand.</a:t>
            </a:r>
          </a:p>
          <a:p>
            <a:endParaRPr lang="en-US" dirty="0"/>
          </a:p>
          <a:p>
            <a:r>
              <a:rPr lang="en-US" dirty="0" smtClean="0"/>
              <a:t>Shrinking supply means cutting capital programs, reducing drilling, and shutting in high cost supplies. Just like we did from 2008 to 2012 when gas prices dropped from $7.70 to $2.30.</a:t>
            </a:r>
          </a:p>
          <a:p>
            <a:endParaRPr lang="en-US" dirty="0"/>
          </a:p>
          <a:p>
            <a:r>
              <a:rPr lang="en-US" dirty="0" smtClean="0"/>
              <a:t>And Growing demand means, increasing the local consumption of gas to alleviate the excess we have to export. </a:t>
            </a:r>
            <a:endParaRPr lang="en-US" dirty="0"/>
          </a:p>
        </p:txBody>
      </p:sp>
    </p:spTree>
    <p:extLst>
      <p:ext uri="{BB962C8B-B14F-4D97-AF65-F5344CB8AC3E}">
        <p14:creationId xmlns:p14="http://schemas.microsoft.com/office/powerpoint/2010/main" val="388430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39" y="4621213"/>
            <a:ext cx="5851525" cy="3779837"/>
          </a:xfrm>
          <a:prstGeom prst="rect">
            <a:avLst/>
          </a:prstGeom>
        </p:spPr>
        <p:txBody>
          <a:bodyPr lIns="91427" tIns="45714" rIns="91427" bIns="45714"/>
          <a:lstStyle/>
          <a:p>
            <a:r>
              <a:rPr lang="en-US" dirty="0" smtClean="0"/>
              <a:t>The other alternative is to improve our ability to compete in this North American market share battle.</a:t>
            </a:r>
          </a:p>
          <a:p>
            <a:endParaRPr lang="en-US" dirty="0"/>
          </a:p>
          <a:p>
            <a:r>
              <a:rPr lang="en-US" dirty="0" smtClean="0"/>
              <a:t>That means more pipe to the US market at lower tolls. Which would allow the Canadian producers just enough price to grow the basin.</a:t>
            </a:r>
            <a:endParaRPr lang="en-US" dirty="0"/>
          </a:p>
        </p:txBody>
      </p:sp>
    </p:spTree>
    <p:extLst>
      <p:ext uri="{BB962C8B-B14F-4D97-AF65-F5344CB8AC3E}">
        <p14:creationId xmlns:p14="http://schemas.microsoft.com/office/powerpoint/2010/main" val="247902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0859" y="4620496"/>
            <a:ext cx="5853483" cy="3780555"/>
          </a:xfrm>
          <a:prstGeom prst="rect">
            <a:avLst/>
          </a:prstGeom>
        </p:spPr>
        <p:txBody>
          <a:bodyPr lIns="94704" tIns="47352" rIns="94704" bIns="47352"/>
          <a:lstStyle/>
          <a:p>
            <a:r>
              <a:rPr lang="en-US" dirty="0" smtClean="0"/>
              <a:t>I realize all of that sounds rather bearish from a producers perspective so let me leave you on a positive note.</a:t>
            </a:r>
          </a:p>
          <a:p>
            <a:endParaRPr lang="en-US" dirty="0"/>
          </a:p>
          <a:p>
            <a:r>
              <a:rPr lang="en-US" dirty="0" smtClean="0"/>
              <a:t>North American Demand for gas has never been greater.  We have one of the largest regional markets for gas in the world supported by the smallest amount of reserves. </a:t>
            </a:r>
          </a:p>
          <a:p>
            <a:endParaRPr lang="en-US" dirty="0"/>
          </a:p>
          <a:p>
            <a:r>
              <a:rPr lang="en-US" dirty="0" smtClean="0"/>
              <a:t>So any abundance of supply we have today that is swinging the market in one direction could be very short lived.</a:t>
            </a:r>
          </a:p>
          <a:p>
            <a:endParaRPr lang="en-US" dirty="0"/>
          </a:p>
          <a:p>
            <a:r>
              <a:rPr lang="en-US" dirty="0" smtClean="0"/>
              <a:t>That’s it for me. Thank you for listening.</a:t>
            </a:r>
            <a:endParaRPr lang="en-US" dirty="0"/>
          </a:p>
        </p:txBody>
      </p:sp>
    </p:spTree>
    <p:extLst>
      <p:ext uri="{BB962C8B-B14F-4D97-AF65-F5344CB8AC3E}">
        <p14:creationId xmlns:p14="http://schemas.microsoft.com/office/powerpoint/2010/main" val="296286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5488"/>
            <a:ext cx="4802188" cy="3600450"/>
          </a:xfrm>
          <a:prstGeom prst="rect">
            <a:avLst/>
          </a:prstGeom>
          <a:noFill/>
          <a:ln w="12700">
            <a:solidFill>
              <a:prstClr val="black"/>
            </a:solidFill>
          </a:ln>
        </p:spPr>
      </p:sp>
      <p:sp>
        <p:nvSpPr>
          <p:cNvPr id="3" name="Notes Placeholder 2"/>
          <p:cNvSpPr>
            <a:spLocks noGrp="1"/>
          </p:cNvSpPr>
          <p:nvPr>
            <p:ph type="body" idx="1"/>
          </p:nvPr>
        </p:nvSpPr>
        <p:spPr>
          <a:xfrm>
            <a:off x="731887" y="4561008"/>
            <a:ext cx="5851528" cy="4319587"/>
          </a:xfrm>
          <a:prstGeom prst="rect">
            <a:avLst/>
          </a:prstGeom>
        </p:spPr>
        <p:txBody>
          <a:bodyPr lIns="90146" tIns="45070" rIns="90146" bIns="45070">
            <a:normAutofit/>
          </a:bodyPr>
          <a:lstStyle/>
          <a:p>
            <a:r>
              <a:rPr lang="en-CA" dirty="0" smtClean="0"/>
              <a:t>Just an advisory that I may disclose some forward looking statements about Peyto this morning, so please don’t hold them against me.</a:t>
            </a:r>
            <a:endParaRPr lang="en-CA" dirty="0"/>
          </a:p>
        </p:txBody>
      </p:sp>
    </p:spTree>
    <p:extLst>
      <p:ext uri="{BB962C8B-B14F-4D97-AF65-F5344CB8AC3E}">
        <p14:creationId xmlns:p14="http://schemas.microsoft.com/office/powerpoint/2010/main" val="162393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744538"/>
            <a:ext cx="4951412" cy="3713162"/>
          </a:xfrm>
          <a:prstGeom prst="rect">
            <a:avLst/>
          </a:prstGeom>
          <a:noFill/>
          <a:ln w="12700">
            <a:solidFill>
              <a:prstClr val="black"/>
            </a:solidFill>
          </a:ln>
        </p:spPr>
      </p:sp>
      <p:sp>
        <p:nvSpPr>
          <p:cNvPr id="3" name="Notes Placeholder 2"/>
          <p:cNvSpPr>
            <a:spLocks noGrp="1"/>
          </p:cNvSpPr>
          <p:nvPr>
            <p:ph type="body" idx="1"/>
          </p:nvPr>
        </p:nvSpPr>
        <p:spPr>
          <a:xfrm>
            <a:off x="762295" y="4704018"/>
            <a:ext cx="6094899" cy="4455127"/>
          </a:xfrm>
          <a:prstGeom prst="rect">
            <a:avLst/>
          </a:prstGeom>
        </p:spPr>
        <p:txBody>
          <a:bodyPr lIns="94472" tIns="47237" rIns="94472" bIns="47237">
            <a:normAutofit/>
          </a:bodyPr>
          <a:lstStyle/>
          <a:p>
            <a:r>
              <a:rPr lang="en-CA" dirty="0" smtClean="0"/>
              <a:t>As Dale mentioned, I’m the President and CEO of Peyto</a:t>
            </a:r>
          </a:p>
          <a:p>
            <a:endParaRPr lang="en-CA" dirty="0"/>
          </a:p>
          <a:p>
            <a:r>
              <a:rPr lang="en-CA" dirty="0" smtClean="0"/>
              <a:t>Peyto is </a:t>
            </a:r>
            <a:r>
              <a:rPr lang="en-CA" dirty="0" smtClean="0"/>
              <a:t>the 5</a:t>
            </a:r>
            <a:r>
              <a:rPr lang="en-CA" baseline="30000" dirty="0" smtClean="0"/>
              <a:t>th</a:t>
            </a:r>
            <a:r>
              <a:rPr lang="en-CA" dirty="0" smtClean="0"/>
              <a:t> largest natural gas producer in </a:t>
            </a:r>
            <a:r>
              <a:rPr lang="en-CA" dirty="0" smtClean="0"/>
              <a:t>Canada and is embarking on it’s 20</a:t>
            </a:r>
            <a:r>
              <a:rPr lang="en-CA" baseline="30000" dirty="0" smtClean="0"/>
              <a:t>th</a:t>
            </a:r>
            <a:r>
              <a:rPr lang="en-CA" dirty="0" smtClean="0"/>
              <a:t> year in operations. So I guess that also makes us one of the older producers in the industry too. I’ve been there since almost the beginning and lack the hair to show for it.</a:t>
            </a:r>
            <a:endParaRPr lang="en-CA" dirty="0" smtClean="0"/>
          </a:p>
          <a:p>
            <a:endParaRPr lang="en-CA" dirty="0"/>
          </a:p>
          <a:p>
            <a:r>
              <a:rPr lang="en-CA" dirty="0" smtClean="0"/>
              <a:t>We are a pure play Alberta Deep Basin producer with around 90% gas and 10% natural gas liquids</a:t>
            </a:r>
          </a:p>
          <a:p>
            <a:endParaRPr lang="en-CA" dirty="0"/>
          </a:p>
          <a:p>
            <a:r>
              <a:rPr lang="en-CA" dirty="0" smtClean="0"/>
              <a:t>Our strategy is </a:t>
            </a:r>
            <a:r>
              <a:rPr lang="en-CA" dirty="0" smtClean="0"/>
              <a:t>a returns </a:t>
            </a:r>
            <a:r>
              <a:rPr lang="en-CA" dirty="0" smtClean="0"/>
              <a:t>focused </a:t>
            </a:r>
            <a:r>
              <a:rPr lang="en-CA" dirty="0" smtClean="0"/>
              <a:t>strategy and </a:t>
            </a:r>
            <a:r>
              <a:rPr lang="en-CA" dirty="0" smtClean="0"/>
              <a:t>we’ve achieved some of the highest long term returns in the </a:t>
            </a:r>
            <a:r>
              <a:rPr lang="en-CA" dirty="0" smtClean="0"/>
              <a:t>industry on the capital we’ve deployed, over 2.3B$ in cumulative earnings on $5.6B of cumulative capital investment.</a:t>
            </a:r>
            <a:endParaRPr lang="en-CA" dirty="0" smtClean="0"/>
          </a:p>
          <a:p>
            <a:endParaRPr lang="en-CA" dirty="0"/>
          </a:p>
          <a:p>
            <a:r>
              <a:rPr lang="en-CA" dirty="0" smtClean="0"/>
              <a:t>Much of that has to do with an industry leading cost structure and an asset that we own and </a:t>
            </a:r>
            <a:r>
              <a:rPr lang="en-CA" dirty="0" smtClean="0"/>
              <a:t>control. It’s also an asset that we built almost exclusively organically.  </a:t>
            </a:r>
            <a:endParaRPr lang="en-CA" dirty="0"/>
          </a:p>
        </p:txBody>
      </p:sp>
    </p:spTree>
    <p:extLst>
      <p:ext uri="{BB962C8B-B14F-4D97-AF65-F5344CB8AC3E}">
        <p14:creationId xmlns:p14="http://schemas.microsoft.com/office/powerpoint/2010/main" val="228594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39" y="4621213"/>
            <a:ext cx="5851525" cy="4030345"/>
          </a:xfrm>
          <a:prstGeom prst="rect">
            <a:avLst/>
          </a:prstGeom>
        </p:spPr>
        <p:txBody>
          <a:bodyPr lIns="91427" tIns="45714" rIns="91427" bIns="45714"/>
          <a:lstStyle/>
          <a:p>
            <a:r>
              <a:rPr lang="en-US" dirty="0" smtClean="0"/>
              <a:t>So, perhaps to kick off this mornings discussion about the gas industry in Canada, </a:t>
            </a:r>
          </a:p>
          <a:p>
            <a:r>
              <a:rPr lang="en-US" dirty="0" smtClean="0"/>
              <a:t>I’d bring everyone up to speed on what’s happened recently.</a:t>
            </a:r>
          </a:p>
          <a:p>
            <a:endParaRPr lang="en-US" dirty="0"/>
          </a:p>
          <a:p>
            <a:r>
              <a:rPr lang="en-US" dirty="0" smtClean="0"/>
              <a:t>As you’ve all probably seen or heard the US has recently become self sufficient in meeting it’s natural gas needs, growing production over the last decade to about 75 BCF/d to match the 75 BCF/d or so of domestic demand. </a:t>
            </a:r>
          </a:p>
          <a:p>
            <a:endParaRPr lang="en-US" dirty="0"/>
          </a:p>
          <a:p>
            <a:r>
              <a:rPr lang="en-US" dirty="0" smtClean="0"/>
              <a:t>For the last 30 years that wasn’t the case, which is why Canada was able to develop and sell so much extra production relative to it’s domestic demand, because we sold our extra into the US market.</a:t>
            </a:r>
          </a:p>
          <a:p>
            <a:endParaRPr lang="en-US" dirty="0"/>
          </a:p>
          <a:p>
            <a:r>
              <a:rPr lang="en-US" dirty="0" smtClean="0"/>
              <a:t>Now, that hole in the US domestic market is effectively gone. Perhaps it will return if the US can’t continue to supply their own demands or perhaps, as some suggest, it’s gone for good. </a:t>
            </a:r>
          </a:p>
          <a:p>
            <a:endParaRPr lang="en-US" dirty="0"/>
          </a:p>
          <a:p>
            <a:r>
              <a:rPr lang="en-US" dirty="0" smtClean="0"/>
              <a:t>Either way, for now, we no longer have a captive market for our 4 </a:t>
            </a:r>
            <a:r>
              <a:rPr lang="en-US" dirty="0" err="1" smtClean="0"/>
              <a:t>bcf</a:t>
            </a:r>
            <a:r>
              <a:rPr lang="en-US" dirty="0" smtClean="0"/>
              <a:t>/d of extra supply. </a:t>
            </a:r>
            <a:endParaRPr lang="en-US" dirty="0"/>
          </a:p>
        </p:txBody>
      </p:sp>
    </p:spTree>
    <p:extLst>
      <p:ext uri="{BB962C8B-B14F-4D97-AF65-F5344CB8AC3E}">
        <p14:creationId xmlns:p14="http://schemas.microsoft.com/office/powerpoint/2010/main" val="326626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39" y="4621213"/>
            <a:ext cx="5851525" cy="3779837"/>
          </a:xfrm>
          <a:prstGeom prst="rect">
            <a:avLst/>
          </a:prstGeom>
        </p:spPr>
        <p:txBody>
          <a:bodyPr lIns="91427" tIns="45714" rIns="91427" bIns="45714"/>
          <a:lstStyle/>
          <a:p>
            <a:r>
              <a:rPr lang="en-US" dirty="0" smtClean="0"/>
              <a:t>This has obviously had a significant impact on the relative price of natural gas in Western Canada as compared to the US.</a:t>
            </a:r>
          </a:p>
          <a:p>
            <a:endParaRPr lang="en-US" dirty="0" smtClean="0"/>
          </a:p>
          <a:p>
            <a:r>
              <a:rPr lang="en-US" dirty="0" smtClean="0"/>
              <a:t>For the entire time we had a captive market in the US, Western Canadian gas prices traded at a similar price to the US, after you adjust for currency and transport.</a:t>
            </a:r>
            <a:endParaRPr lang="en-US" dirty="0"/>
          </a:p>
          <a:p>
            <a:endParaRPr lang="en-US" dirty="0"/>
          </a:p>
          <a:p>
            <a:r>
              <a:rPr lang="en-US" dirty="0" smtClean="0"/>
              <a:t>Now, the forward strip price for Western Canadian gas trades at a significant discount, at less than $2/GJ Canadian or $1.70/MMBTU US relative to a $2.80/MMBTU US price</a:t>
            </a:r>
          </a:p>
          <a:p>
            <a:endParaRPr lang="en-US" dirty="0"/>
          </a:p>
          <a:p>
            <a:r>
              <a:rPr lang="en-US" dirty="0" smtClean="0"/>
              <a:t>And that is the forecast for the foreseeable future.</a:t>
            </a:r>
          </a:p>
          <a:p>
            <a:endParaRPr lang="en-US" dirty="0"/>
          </a:p>
          <a:p>
            <a:endParaRPr lang="en-US" dirty="0"/>
          </a:p>
        </p:txBody>
      </p:sp>
    </p:spTree>
    <p:extLst>
      <p:ext uri="{BB962C8B-B14F-4D97-AF65-F5344CB8AC3E}">
        <p14:creationId xmlns:p14="http://schemas.microsoft.com/office/powerpoint/2010/main" val="147074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39" y="4621213"/>
            <a:ext cx="5851525" cy="3779837"/>
          </a:xfrm>
          <a:prstGeom prst="rect">
            <a:avLst/>
          </a:prstGeom>
        </p:spPr>
        <p:txBody>
          <a:bodyPr lIns="91427" tIns="45714" rIns="91427" bIns="45714"/>
          <a:lstStyle/>
          <a:p>
            <a:r>
              <a:rPr lang="en-US" dirty="0" smtClean="0"/>
              <a:t>So one of the questions we wanted to discuss this morning is: </a:t>
            </a:r>
          </a:p>
          <a:p>
            <a:endParaRPr lang="en-US" dirty="0"/>
          </a:p>
          <a:p>
            <a:r>
              <a:rPr lang="en-US" dirty="0" smtClean="0"/>
              <a:t>Can Canada maintain it’s current supply with such low gas prices? Or does it need to find a new market for it’s excess supply?</a:t>
            </a:r>
          </a:p>
          <a:p>
            <a:endParaRPr lang="en-US" dirty="0"/>
          </a:p>
          <a:p>
            <a:r>
              <a:rPr lang="en-US" dirty="0" smtClean="0"/>
              <a:t>Some might suggest we can, because we produce enough natural gas liquids to improve the total revenue stream. So we are then able to sell the gas at a steep discount.</a:t>
            </a:r>
          </a:p>
          <a:p>
            <a:endParaRPr lang="en-US" dirty="0"/>
          </a:p>
          <a:p>
            <a:r>
              <a:rPr lang="en-US" dirty="0" smtClean="0"/>
              <a:t>For instance, the Alberta Deep Basin and the Alberta and BC </a:t>
            </a:r>
            <a:r>
              <a:rPr lang="en-US" dirty="0" err="1" smtClean="0"/>
              <a:t>Montney</a:t>
            </a:r>
            <a:r>
              <a:rPr lang="en-US" dirty="0" smtClean="0"/>
              <a:t>, where all the gas wells have been drilled over the last 5 years, have an average liquid yield (propane, butane, condensate) of 40 </a:t>
            </a:r>
            <a:r>
              <a:rPr lang="en-US" dirty="0" err="1" smtClean="0"/>
              <a:t>bbl</a:t>
            </a:r>
            <a:r>
              <a:rPr lang="en-US" dirty="0" smtClean="0"/>
              <a:t>/</a:t>
            </a:r>
            <a:r>
              <a:rPr lang="en-US" dirty="0" err="1" smtClean="0"/>
              <a:t>mmcf</a:t>
            </a:r>
            <a:r>
              <a:rPr lang="en-US" dirty="0" smtClean="0"/>
              <a:t> which has increased the basin average from 20 </a:t>
            </a:r>
            <a:r>
              <a:rPr lang="en-US" dirty="0" err="1" smtClean="0"/>
              <a:t>bbl</a:t>
            </a:r>
            <a:r>
              <a:rPr lang="en-US" dirty="0" smtClean="0"/>
              <a:t>/</a:t>
            </a:r>
            <a:r>
              <a:rPr lang="en-US" dirty="0" err="1" smtClean="0"/>
              <a:t>mmcf</a:t>
            </a:r>
            <a:r>
              <a:rPr lang="en-US" dirty="0" smtClean="0"/>
              <a:t> back in 2010 to 30 </a:t>
            </a:r>
            <a:r>
              <a:rPr lang="en-US" dirty="0" err="1" smtClean="0"/>
              <a:t>bbl</a:t>
            </a:r>
            <a:r>
              <a:rPr lang="en-US" dirty="0" smtClean="0"/>
              <a:t>/</a:t>
            </a:r>
            <a:r>
              <a:rPr lang="en-US" dirty="0" err="1" smtClean="0"/>
              <a:t>mmcf</a:t>
            </a:r>
            <a:r>
              <a:rPr lang="en-US" dirty="0" smtClean="0"/>
              <a:t> today.</a:t>
            </a:r>
          </a:p>
          <a:p>
            <a:endParaRPr lang="en-US" dirty="0"/>
          </a:p>
          <a:p>
            <a:r>
              <a:rPr lang="en-US" dirty="0" smtClean="0"/>
              <a:t>The Deep Basin and </a:t>
            </a:r>
            <a:r>
              <a:rPr lang="en-US" dirty="0" err="1" smtClean="0"/>
              <a:t>Montney</a:t>
            </a:r>
            <a:r>
              <a:rPr lang="en-US" dirty="0" smtClean="0"/>
              <a:t> now represent about 70% of total Western Canadian Supply.</a:t>
            </a:r>
            <a:endParaRPr lang="en-US" dirty="0"/>
          </a:p>
        </p:txBody>
      </p:sp>
    </p:spTree>
    <p:extLst>
      <p:ext uri="{BB962C8B-B14F-4D97-AF65-F5344CB8AC3E}">
        <p14:creationId xmlns:p14="http://schemas.microsoft.com/office/powerpoint/2010/main" val="42827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39" y="4621213"/>
            <a:ext cx="5851525" cy="3779837"/>
          </a:xfrm>
          <a:prstGeom prst="rect">
            <a:avLst/>
          </a:prstGeom>
        </p:spPr>
        <p:txBody>
          <a:bodyPr lIns="91427" tIns="45714" rIns="91427" bIns="45714"/>
          <a:lstStyle/>
          <a:p>
            <a:r>
              <a:rPr lang="en-US" dirty="0" smtClean="0"/>
              <a:t>But is 40 </a:t>
            </a:r>
            <a:r>
              <a:rPr lang="en-US" dirty="0" err="1" smtClean="0"/>
              <a:t>bbls</a:t>
            </a:r>
            <a:r>
              <a:rPr lang="en-US" dirty="0" smtClean="0"/>
              <a:t>/</a:t>
            </a:r>
            <a:r>
              <a:rPr lang="en-US" dirty="0" err="1" smtClean="0"/>
              <a:t>mmcf</a:t>
            </a:r>
            <a:r>
              <a:rPr lang="en-US" dirty="0" smtClean="0"/>
              <a:t> enough considering we may have a sub-$2 gas price for the foreseeable future? </a:t>
            </a:r>
          </a:p>
          <a:p>
            <a:endParaRPr lang="en-US" dirty="0"/>
          </a:p>
          <a:p>
            <a:r>
              <a:rPr lang="en-US" dirty="0" smtClean="0"/>
              <a:t>Looking at the supply costs for the gas producers in the industry, the average sits at around $4/</a:t>
            </a:r>
            <a:r>
              <a:rPr lang="en-US" dirty="0" err="1" smtClean="0"/>
              <a:t>mcfe</a:t>
            </a:r>
            <a:r>
              <a:rPr lang="en-US" dirty="0"/>
              <a:t> </a:t>
            </a:r>
            <a:r>
              <a:rPr lang="en-US" dirty="0" smtClean="0"/>
              <a:t>Canadian.</a:t>
            </a:r>
          </a:p>
          <a:p>
            <a:endParaRPr lang="en-US" dirty="0"/>
          </a:p>
          <a:p>
            <a:r>
              <a:rPr lang="en-US" dirty="0" smtClean="0"/>
              <a:t>And that’s for producers that have on average 20% liquids production and 80% gas production, which is almost exactly that 40 </a:t>
            </a:r>
            <a:r>
              <a:rPr lang="en-US" dirty="0" err="1" smtClean="0"/>
              <a:t>bbl</a:t>
            </a:r>
            <a:r>
              <a:rPr lang="en-US" dirty="0" smtClean="0"/>
              <a:t>/</a:t>
            </a:r>
            <a:r>
              <a:rPr lang="en-US" dirty="0" err="1" smtClean="0"/>
              <a:t>mmcf</a:t>
            </a:r>
            <a:r>
              <a:rPr lang="en-US" dirty="0" smtClean="0"/>
              <a:t> that the average Deep Basin and </a:t>
            </a:r>
            <a:r>
              <a:rPr lang="en-US" dirty="0" err="1" smtClean="0"/>
              <a:t>Montney</a:t>
            </a:r>
            <a:r>
              <a:rPr lang="en-US" dirty="0" smtClean="0"/>
              <a:t> produce.</a:t>
            </a:r>
            <a:endParaRPr lang="en-US" dirty="0"/>
          </a:p>
        </p:txBody>
      </p:sp>
    </p:spTree>
    <p:extLst>
      <p:ext uri="{BB962C8B-B14F-4D97-AF65-F5344CB8AC3E}">
        <p14:creationId xmlns:p14="http://schemas.microsoft.com/office/powerpoint/2010/main" val="20820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39" y="4621213"/>
            <a:ext cx="5851525" cy="3779837"/>
          </a:xfrm>
          <a:prstGeom prst="rect">
            <a:avLst/>
          </a:prstGeom>
        </p:spPr>
        <p:txBody>
          <a:bodyPr lIns="91427" tIns="45714" rIns="91427" bIns="45714"/>
          <a:lstStyle/>
          <a:p>
            <a:r>
              <a:rPr lang="en-US" dirty="0" smtClean="0"/>
              <a:t>And the industry has been doing a great job of lowering it’s supply cost over the last decade or so.</a:t>
            </a:r>
          </a:p>
          <a:p>
            <a:endParaRPr lang="en-US" dirty="0"/>
          </a:p>
          <a:p>
            <a:r>
              <a:rPr lang="en-US" dirty="0" smtClean="0"/>
              <a:t>Looking at Peyto for example, we’ve dropped total supply cost by almost 50% in the last 8 years. And that’s after the implementation of the new horizontal multi stage </a:t>
            </a:r>
            <a:r>
              <a:rPr lang="en-US" dirty="0" err="1" smtClean="0"/>
              <a:t>frac</a:t>
            </a:r>
            <a:r>
              <a:rPr lang="en-US" dirty="0" smtClean="0"/>
              <a:t> well designs in 2009.</a:t>
            </a:r>
            <a:endParaRPr lang="en-US" dirty="0"/>
          </a:p>
        </p:txBody>
      </p:sp>
    </p:spTree>
    <p:extLst>
      <p:ext uri="{BB962C8B-B14F-4D97-AF65-F5344CB8AC3E}">
        <p14:creationId xmlns:p14="http://schemas.microsoft.com/office/powerpoint/2010/main" val="411534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a:noFill/>
          <a:ln w="12700">
            <a:solidFill>
              <a:prstClr val="black"/>
            </a:solidFill>
          </a:ln>
        </p:spPr>
      </p:sp>
      <p:sp>
        <p:nvSpPr>
          <p:cNvPr id="3" name="Notes Placeholder 2"/>
          <p:cNvSpPr>
            <a:spLocks noGrp="1"/>
          </p:cNvSpPr>
          <p:nvPr>
            <p:ph type="body" idx="1"/>
          </p:nvPr>
        </p:nvSpPr>
        <p:spPr>
          <a:xfrm>
            <a:off x="731839" y="4621213"/>
            <a:ext cx="5851525" cy="3779837"/>
          </a:xfrm>
          <a:prstGeom prst="rect">
            <a:avLst/>
          </a:prstGeom>
        </p:spPr>
        <p:txBody>
          <a:bodyPr lIns="91427" tIns="45714" rIns="91427" bIns="45714"/>
          <a:lstStyle/>
          <a:p>
            <a:r>
              <a:rPr lang="en-US" dirty="0" smtClean="0"/>
              <a:t>But if we run $2 gas and $75 oil prices against the average gas producers supply of 40 </a:t>
            </a:r>
            <a:r>
              <a:rPr lang="en-US" dirty="0" err="1" smtClean="0"/>
              <a:t>bbl</a:t>
            </a:r>
            <a:r>
              <a:rPr lang="en-US" dirty="0" smtClean="0"/>
              <a:t>/</a:t>
            </a:r>
            <a:r>
              <a:rPr lang="en-US" dirty="0" err="1" smtClean="0"/>
              <a:t>mmcf</a:t>
            </a:r>
            <a:r>
              <a:rPr lang="en-US" dirty="0" smtClean="0"/>
              <a:t> and with supply cost of close to $4/</a:t>
            </a:r>
            <a:r>
              <a:rPr lang="en-US" dirty="0" err="1" smtClean="0"/>
              <a:t>mcfe</a:t>
            </a:r>
            <a:r>
              <a:rPr lang="en-US" dirty="0" smtClean="0"/>
              <a:t>…</a:t>
            </a:r>
          </a:p>
          <a:p>
            <a:endParaRPr lang="en-US" dirty="0"/>
          </a:p>
          <a:p>
            <a:r>
              <a:rPr lang="en-US" dirty="0" smtClean="0"/>
              <a:t>There isn’t enough revenue to cover the average producers full cycle costs.</a:t>
            </a:r>
          </a:p>
          <a:p>
            <a:endParaRPr lang="en-US" dirty="0"/>
          </a:p>
          <a:p>
            <a:r>
              <a:rPr lang="en-US" dirty="0" smtClean="0"/>
              <a:t>In fact, just to break even, the average gas producer would need a gas price of $2.40/GJ. </a:t>
            </a:r>
          </a:p>
          <a:p>
            <a:endParaRPr lang="en-US" dirty="0"/>
          </a:p>
          <a:p>
            <a:r>
              <a:rPr lang="en-US" dirty="0" smtClean="0"/>
              <a:t>And as we saw earlier, the price doesn’t exist on the forward strip for as far as we can see.</a:t>
            </a:r>
          </a:p>
          <a:p>
            <a:endParaRPr lang="en-US" dirty="0"/>
          </a:p>
          <a:p>
            <a:r>
              <a:rPr lang="en-US" dirty="0" smtClean="0"/>
              <a:t>You can see here that at those prices, the 20% liquids production contributes over 50% of the revenue.</a:t>
            </a:r>
            <a:endParaRPr lang="en-US" dirty="0"/>
          </a:p>
        </p:txBody>
      </p:sp>
    </p:spTree>
    <p:extLst>
      <p:ext uri="{BB962C8B-B14F-4D97-AF65-F5344CB8AC3E}">
        <p14:creationId xmlns:p14="http://schemas.microsoft.com/office/powerpoint/2010/main" val="345874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68738" name="Rectangle 2"/>
          <p:cNvSpPr>
            <a:spLocks noGrp="1" noChangeArrowheads="1"/>
          </p:cNvSpPr>
          <p:nvPr>
            <p:ph type="ctrTitle" sz="quarter"/>
          </p:nvPr>
        </p:nvSpPr>
        <p:spPr>
          <a:xfrm>
            <a:off x="838200" y="152400"/>
            <a:ext cx="7721600" cy="1143000"/>
          </a:xfrm>
        </p:spPr>
        <p:txBody>
          <a:bodyPr/>
          <a:lstStyle>
            <a:lvl1pPr algn="ctr">
              <a:defRPr/>
            </a:lvl1pPr>
          </a:lstStyle>
          <a:p>
            <a:r>
              <a:rPr lang="en-US"/>
              <a:t>Click to edit Master title style</a:t>
            </a:r>
          </a:p>
        </p:txBody>
      </p:sp>
      <p:sp>
        <p:nvSpPr>
          <p:cNvPr id="1268739" name="Rectangle 3"/>
          <p:cNvSpPr>
            <a:spLocks noGrp="1" noChangeArrowheads="1"/>
          </p:cNvSpPr>
          <p:nvPr>
            <p:ph type="subTitle" sz="quarter" idx="1"/>
          </p:nvPr>
        </p:nvSpPr>
        <p:spPr>
          <a:xfrm>
            <a:off x="2133600" y="3886200"/>
            <a:ext cx="6400800" cy="177165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quarter" idx="10"/>
          </p:nvPr>
        </p:nvSpPr>
        <p:spPr>
          <a:xfrm>
            <a:off x="3606800" y="6172200"/>
            <a:ext cx="1930400" cy="514350"/>
          </a:xfrm>
        </p:spPr>
        <p:txBody>
          <a:bodyPr/>
          <a:lstStyle>
            <a:lvl1pPr algn="ctr">
              <a:defRPr sz="1400" i="0">
                <a:solidFill>
                  <a:srgbClr val="5E574E"/>
                </a:solidFill>
              </a:defRPr>
            </a:lvl1pPr>
          </a:lstStyle>
          <a:p>
            <a:pPr>
              <a:defRPr/>
            </a:pPr>
            <a:fld id="{D0F17F8A-E73E-41A2-BEB5-B2A1783C356A}" type="datetime1">
              <a:rPr lang="en-US" smtClean="0"/>
              <a:t>2/2/2018</a:t>
            </a:fld>
            <a:endParaRPr lang="en-US" dirty="0"/>
          </a:p>
        </p:txBody>
      </p:sp>
      <p:sp>
        <p:nvSpPr>
          <p:cNvPr id="5" name="Rectangle 5"/>
          <p:cNvSpPr>
            <a:spLocks noGrp="1" noChangeArrowheads="1"/>
          </p:cNvSpPr>
          <p:nvPr>
            <p:ph type="ftr" sz="quarter" idx="11"/>
          </p:nvPr>
        </p:nvSpPr>
        <p:spPr>
          <a:xfrm>
            <a:off x="609600" y="5105400"/>
            <a:ext cx="2844800" cy="514350"/>
          </a:xfrm>
        </p:spPr>
        <p:txBody>
          <a:bodyPr/>
          <a:lstStyle>
            <a:lvl1pPr>
              <a:defRPr>
                <a:solidFill>
                  <a:srgbClr val="5E574E"/>
                </a:solidFill>
              </a:defRPr>
            </a:lvl1pPr>
          </a:lstStyle>
          <a:p>
            <a:pPr>
              <a:defRPr/>
            </a:pPr>
            <a:endParaRPr lang="en-US" dirty="0"/>
          </a:p>
        </p:txBody>
      </p:sp>
      <p:sp>
        <p:nvSpPr>
          <p:cNvPr id="6" name="Rectangle 6"/>
          <p:cNvSpPr>
            <a:spLocks noGrp="1" noChangeArrowheads="1"/>
          </p:cNvSpPr>
          <p:nvPr>
            <p:ph type="sldNum" sz="quarter" idx="12"/>
          </p:nvPr>
        </p:nvSpPr>
        <p:spPr>
          <a:xfrm>
            <a:off x="6604000" y="6229350"/>
            <a:ext cx="1828800" cy="514350"/>
          </a:xfrm>
        </p:spPr>
        <p:txBody>
          <a:bodyPr/>
          <a:lstStyle>
            <a:lvl1pPr>
              <a:defRPr sz="1400">
                <a:solidFill>
                  <a:srgbClr val="5E574E"/>
                </a:solidFill>
              </a:defRPr>
            </a:lvl1pPr>
          </a:lstStyle>
          <a:p>
            <a:pPr>
              <a:defRPr/>
            </a:pPr>
            <a:fld id="{657340FF-A312-468E-A023-54B1D6C143AF}"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6D62842-0B84-488F-BFE8-9A01DFB9E594}" type="slidenum">
              <a:rPr lang="en-US"/>
              <a:pPr>
                <a:defRPr/>
              </a:pPr>
              <a:t>‹#›</a:t>
            </a:fld>
            <a:endParaRPr lang="en-US" dirty="0"/>
          </a:p>
        </p:txBody>
      </p:sp>
      <p:sp>
        <p:nvSpPr>
          <p:cNvPr id="7" name="Text Box 7"/>
          <p:cNvSpPr txBox="1">
            <a:spLocks noGrp="1" noChangeArrowheads="1"/>
          </p:cNvSpPr>
          <p:nvPr>
            <p:ph type="dt" sz="half" idx="12"/>
          </p:nvPr>
        </p:nvSpPr>
        <p:spPr>
          <a:ln/>
        </p:spPr>
        <p:txBody>
          <a:bodyPr/>
          <a:lstStyle>
            <a:lvl1pPr>
              <a:defRPr/>
            </a:lvl1pPr>
          </a:lstStyle>
          <a:p>
            <a:pPr>
              <a:defRPr/>
            </a:pPr>
            <a:fld id="{3288E0FD-F057-4608-9FAB-407E0604688A}" type="datetime1">
              <a:rPr lang="en-US" smtClean="0"/>
              <a:t>2/2/2018</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ED915B4-6F61-4171-B2FE-C7DD41B26C78}" type="slidenum">
              <a:rPr lang="en-US"/>
              <a:pPr>
                <a:defRPr/>
              </a:pPr>
              <a:t>‹#›</a:t>
            </a:fld>
            <a:endParaRPr lang="en-US" dirty="0"/>
          </a:p>
        </p:txBody>
      </p:sp>
      <p:sp>
        <p:nvSpPr>
          <p:cNvPr id="6" name="Text Box 7"/>
          <p:cNvSpPr txBox="1">
            <a:spLocks noGrp="1" noChangeArrowheads="1"/>
          </p:cNvSpPr>
          <p:nvPr>
            <p:ph type="dt" sz="half" idx="12"/>
          </p:nvPr>
        </p:nvSpPr>
        <p:spPr>
          <a:ln/>
        </p:spPr>
        <p:txBody>
          <a:bodyPr/>
          <a:lstStyle>
            <a:lvl1pPr>
              <a:defRPr/>
            </a:lvl1pPr>
          </a:lstStyle>
          <a:p>
            <a:pPr>
              <a:defRPr/>
            </a:pPr>
            <a:fld id="{61B50D51-4E3A-410C-9FBA-E110104A39CC}" type="datetime1">
              <a:rPr lang="en-US" smtClean="0"/>
              <a:t>2/2/2018</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228600"/>
            <a:ext cx="20447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2600" y="228600"/>
            <a:ext cx="59817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DB8B049-B369-4CF5-A53A-CB9042613907}" type="slidenum">
              <a:rPr lang="en-US"/>
              <a:pPr>
                <a:defRPr/>
              </a:pPr>
              <a:t>‹#›</a:t>
            </a:fld>
            <a:endParaRPr lang="en-US" dirty="0"/>
          </a:p>
        </p:txBody>
      </p:sp>
      <p:sp>
        <p:nvSpPr>
          <p:cNvPr id="6" name="Text Box 7"/>
          <p:cNvSpPr txBox="1">
            <a:spLocks noGrp="1" noChangeArrowheads="1"/>
          </p:cNvSpPr>
          <p:nvPr>
            <p:ph type="dt" sz="half" idx="12"/>
          </p:nvPr>
        </p:nvSpPr>
        <p:spPr>
          <a:ln/>
        </p:spPr>
        <p:txBody>
          <a:bodyPr/>
          <a:lstStyle>
            <a:lvl1pPr>
              <a:defRPr/>
            </a:lvl1pPr>
          </a:lstStyle>
          <a:p>
            <a:pPr>
              <a:defRPr/>
            </a:pPr>
            <a:fld id="{E2468036-6D76-4CAD-90A1-0F3B70D73476}"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2600" y="228600"/>
            <a:ext cx="81788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29025518-673B-4419-A9A9-049066964D5D}" type="slidenum">
              <a:rPr lang="en-US"/>
              <a:pPr>
                <a:defRPr/>
              </a:pPr>
              <a:t>‹#›</a:t>
            </a:fld>
            <a:endParaRPr lang="en-US" dirty="0"/>
          </a:p>
        </p:txBody>
      </p:sp>
      <p:sp>
        <p:nvSpPr>
          <p:cNvPr id="5" name="Text Box 7"/>
          <p:cNvSpPr txBox="1">
            <a:spLocks noGrp="1" noChangeArrowheads="1"/>
          </p:cNvSpPr>
          <p:nvPr>
            <p:ph type="dt" sz="half" idx="12"/>
          </p:nvPr>
        </p:nvSpPr>
        <p:spPr>
          <a:ln/>
        </p:spPr>
        <p:txBody>
          <a:bodyPr/>
          <a:lstStyle>
            <a:lvl1pPr>
              <a:defRPr/>
            </a:lvl1pPr>
          </a:lstStyle>
          <a:p>
            <a:pPr>
              <a:defRPr/>
            </a:pPr>
            <a:fld id="{118FA441-DD7D-43FE-B67B-DA8921470F5C}"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9618" name="Rectangle 2"/>
          <p:cNvSpPr>
            <a:spLocks noGrp="1" noChangeArrowheads="1"/>
          </p:cNvSpPr>
          <p:nvPr>
            <p:ph type="ctrTitle" sz="quarter"/>
          </p:nvPr>
        </p:nvSpPr>
        <p:spPr>
          <a:xfrm>
            <a:off x="838200" y="152400"/>
            <a:ext cx="7721600" cy="1143000"/>
          </a:xfrm>
        </p:spPr>
        <p:txBody>
          <a:bodyPr/>
          <a:lstStyle>
            <a:lvl1pPr algn="ctr">
              <a:defRPr/>
            </a:lvl1pPr>
          </a:lstStyle>
          <a:p>
            <a:r>
              <a:rPr lang="en-US"/>
              <a:t>Click to edit Master title style</a:t>
            </a:r>
          </a:p>
        </p:txBody>
      </p:sp>
      <p:sp>
        <p:nvSpPr>
          <p:cNvPr id="239619" name="Rectangle 3"/>
          <p:cNvSpPr>
            <a:spLocks noGrp="1" noChangeArrowheads="1"/>
          </p:cNvSpPr>
          <p:nvPr>
            <p:ph type="subTitle" sz="quarter" idx="1"/>
          </p:nvPr>
        </p:nvSpPr>
        <p:spPr>
          <a:xfrm>
            <a:off x="2133600" y="3886200"/>
            <a:ext cx="6400800" cy="177165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quarter" idx="10"/>
          </p:nvPr>
        </p:nvSpPr>
        <p:spPr>
          <a:xfrm>
            <a:off x="3606800" y="6172200"/>
            <a:ext cx="1930400" cy="514350"/>
          </a:xfrm>
        </p:spPr>
        <p:txBody>
          <a:bodyPr/>
          <a:lstStyle>
            <a:lvl1pPr algn="ctr">
              <a:defRPr sz="1400" i="0">
                <a:solidFill>
                  <a:srgbClr val="5E574E"/>
                </a:solidFill>
              </a:defRPr>
            </a:lvl1pPr>
          </a:lstStyle>
          <a:p>
            <a:pPr>
              <a:defRPr/>
            </a:pPr>
            <a:fld id="{4BEEBB2B-9EC4-46FD-B17B-7F685F5A7F9F}" type="datetime1">
              <a:rPr lang="en-US" smtClean="0"/>
              <a:t>2/2/2018</a:t>
            </a:fld>
            <a:endParaRPr lang="en-US" dirty="0"/>
          </a:p>
        </p:txBody>
      </p:sp>
      <p:sp>
        <p:nvSpPr>
          <p:cNvPr id="5" name="Rectangle 5"/>
          <p:cNvSpPr>
            <a:spLocks noGrp="1" noChangeArrowheads="1"/>
          </p:cNvSpPr>
          <p:nvPr>
            <p:ph type="ftr" sz="quarter" idx="11"/>
          </p:nvPr>
        </p:nvSpPr>
        <p:spPr>
          <a:xfrm>
            <a:off x="609600" y="5105400"/>
            <a:ext cx="2844800" cy="514350"/>
          </a:xfrm>
        </p:spPr>
        <p:txBody>
          <a:bodyPr/>
          <a:lstStyle>
            <a:lvl1pPr>
              <a:defRPr>
                <a:solidFill>
                  <a:srgbClr val="5E574E"/>
                </a:solidFill>
              </a:defRPr>
            </a:lvl1pPr>
          </a:lstStyle>
          <a:p>
            <a:pPr>
              <a:defRPr/>
            </a:pPr>
            <a:endParaRPr lang="en-US" dirty="0"/>
          </a:p>
        </p:txBody>
      </p:sp>
      <p:sp>
        <p:nvSpPr>
          <p:cNvPr id="6" name="Rectangle 6"/>
          <p:cNvSpPr>
            <a:spLocks noGrp="1" noChangeArrowheads="1"/>
          </p:cNvSpPr>
          <p:nvPr>
            <p:ph type="sldNum" sz="quarter" idx="12"/>
          </p:nvPr>
        </p:nvSpPr>
        <p:spPr>
          <a:xfrm>
            <a:off x="6604000" y="6229350"/>
            <a:ext cx="1828800" cy="514350"/>
          </a:xfrm>
        </p:spPr>
        <p:txBody>
          <a:bodyPr/>
          <a:lstStyle>
            <a:lvl1pPr>
              <a:defRPr sz="1400">
                <a:solidFill>
                  <a:srgbClr val="5E574E"/>
                </a:solidFill>
              </a:defRPr>
            </a:lvl1pPr>
          </a:lstStyle>
          <a:p>
            <a:pPr>
              <a:defRPr/>
            </a:pPr>
            <a:fld id="{E7DEA8CB-200D-4939-A299-449475424666}" type="slidenum">
              <a:rPr lang="en-US"/>
              <a:pPr>
                <a:defRPr/>
              </a:pPr>
              <a:t>‹#›</a:t>
            </a:fld>
            <a:endParaRPr lang="en-US" dirty="0"/>
          </a:p>
        </p:txBody>
      </p:sp>
      <p:grpSp>
        <p:nvGrpSpPr>
          <p:cNvPr id="7" name="Group 6"/>
          <p:cNvGrpSpPr/>
          <p:nvPr userDrawn="1"/>
        </p:nvGrpSpPr>
        <p:grpSpPr>
          <a:xfrm>
            <a:off x="7403236" y="104661"/>
            <a:ext cx="1223570" cy="1088395"/>
            <a:chOff x="7467600" y="304800"/>
            <a:chExt cx="1223570" cy="1088395"/>
          </a:xfrm>
        </p:grpSpPr>
        <p:sp>
          <p:nvSpPr>
            <p:cNvPr id="8" name="TextBox 7"/>
            <p:cNvSpPr txBox="1"/>
            <p:nvPr userDrawn="1"/>
          </p:nvSpPr>
          <p:spPr>
            <a:xfrm>
              <a:off x="7631433" y="304800"/>
              <a:ext cx="895903" cy="769441"/>
            </a:xfrm>
            <a:prstGeom prst="rect">
              <a:avLst/>
            </a:prstGeom>
            <a:noFill/>
          </p:spPr>
          <p:txBody>
            <a:bodyPr wrap="square" rtlCol="0">
              <a:spAutoFit/>
            </a:bodyPr>
            <a:lstStyle/>
            <a:p>
              <a:r>
                <a:rPr lang="en-CA" sz="4400" b="0" dirty="0" smtClean="0">
                  <a:latin typeface="Constantia" panose="02030602050306030303" pitchFamily="18" charset="0"/>
                </a:rPr>
                <a:t>15</a:t>
              </a:r>
              <a:r>
                <a:rPr lang="en-CA" sz="1800" b="0" dirty="0" smtClean="0">
                  <a:latin typeface="Constantia" panose="02030602050306030303" pitchFamily="18" charset="0"/>
                </a:rPr>
                <a:t>th</a:t>
              </a:r>
              <a:endParaRPr lang="en-US" sz="900" b="0" dirty="0">
                <a:latin typeface="Constantia" panose="02030602050306030303" pitchFamily="18" charset="0"/>
              </a:endParaRPr>
            </a:p>
          </p:txBody>
        </p:sp>
        <p:sp>
          <p:nvSpPr>
            <p:cNvPr id="9" name="TextBox 8"/>
            <p:cNvSpPr txBox="1"/>
            <p:nvPr userDrawn="1"/>
          </p:nvSpPr>
          <p:spPr>
            <a:xfrm>
              <a:off x="8001000" y="826918"/>
              <a:ext cx="676551" cy="200055"/>
            </a:xfrm>
            <a:prstGeom prst="rect">
              <a:avLst/>
            </a:prstGeom>
            <a:noFill/>
          </p:spPr>
          <p:txBody>
            <a:bodyPr wrap="square" rtlCol="0">
              <a:spAutoFit/>
            </a:bodyPr>
            <a:lstStyle/>
            <a:p>
              <a:pPr algn="ctr"/>
              <a:r>
                <a:rPr lang="en-CA" sz="700" dirty="0" smtClean="0">
                  <a:latin typeface="Candara" panose="020E0502030303020204" pitchFamily="34" charset="0"/>
                </a:rPr>
                <a:t>1998-2013</a:t>
              </a:r>
            </a:p>
          </p:txBody>
        </p:sp>
        <p:pic>
          <p:nvPicPr>
            <p:cNvPr id="10" name="Picture 4" descr="http://gallery.yopriceville.com/downloadfullsize/send/23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859795"/>
              <a:ext cx="1223570" cy="533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rot="240000">
              <a:off x="7681316" y="1004811"/>
              <a:ext cx="720637" cy="305380"/>
            </a:xfrm>
            <a:prstGeom prst="rect">
              <a:avLst/>
            </a:prstGeom>
            <a:noFill/>
          </p:spPr>
          <p:txBody>
            <a:bodyPr wrap="square" rtlCol="0">
              <a:prstTxWarp prst="textArchDown">
                <a:avLst/>
              </a:prstTxWarp>
              <a:spAutoFit/>
            </a:bodyPr>
            <a:lstStyle/>
            <a:p>
              <a:pPr algn="r"/>
              <a:r>
                <a:rPr lang="en-CA" sz="1100" cap="none" baseline="0" dirty="0" smtClean="0">
                  <a:latin typeface="Times New Roman" panose="02020603050405020304" pitchFamily="18" charset="0"/>
                  <a:cs typeface="Times New Roman" panose="02020603050405020304" pitchFamily="18" charset="0"/>
                </a:rPr>
                <a:t>Anniversary</a:t>
              </a:r>
              <a:endParaRPr lang="en-US" sz="1100" cap="none" baseline="0" dirty="0">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7CEF31D-2B07-4963-98B4-E8F881189B73}" type="slidenum">
              <a:rPr lang="en-US"/>
              <a:pPr>
                <a:defRPr/>
              </a:pPr>
              <a:t>‹#›</a:t>
            </a:fld>
            <a:endParaRPr lang="en-US" dirty="0"/>
          </a:p>
        </p:txBody>
      </p:sp>
      <p:sp>
        <p:nvSpPr>
          <p:cNvPr id="6" name="Text Box 7"/>
          <p:cNvSpPr txBox="1">
            <a:spLocks noGrp="1" noChangeArrowheads="1"/>
          </p:cNvSpPr>
          <p:nvPr>
            <p:ph type="dt" sz="half" idx="12"/>
          </p:nvPr>
        </p:nvSpPr>
        <p:spPr>
          <a:ln/>
        </p:spPr>
        <p:txBody>
          <a:bodyPr/>
          <a:lstStyle>
            <a:lvl1pPr>
              <a:defRPr/>
            </a:lvl1pPr>
          </a:lstStyle>
          <a:p>
            <a:pPr>
              <a:defRPr/>
            </a:pPr>
            <a:fld id="{7F02D7C1-B688-4B8B-92A2-57EA05F781CB}"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E7EC455-3A92-4DCB-8226-F15B4BC56216}" type="slidenum">
              <a:rPr lang="en-US"/>
              <a:pPr>
                <a:defRPr/>
              </a:pPr>
              <a:t>‹#›</a:t>
            </a:fld>
            <a:endParaRPr lang="en-US" dirty="0"/>
          </a:p>
        </p:txBody>
      </p:sp>
      <p:sp>
        <p:nvSpPr>
          <p:cNvPr id="6" name="Text Box 7"/>
          <p:cNvSpPr txBox="1">
            <a:spLocks noGrp="1" noChangeArrowheads="1"/>
          </p:cNvSpPr>
          <p:nvPr>
            <p:ph type="dt" sz="half" idx="12"/>
          </p:nvPr>
        </p:nvSpPr>
        <p:spPr>
          <a:ln/>
        </p:spPr>
        <p:txBody>
          <a:bodyPr/>
          <a:lstStyle>
            <a:lvl1pPr>
              <a:defRPr/>
            </a:lvl1pPr>
          </a:lstStyle>
          <a:p>
            <a:pPr>
              <a:defRPr/>
            </a:pPr>
            <a:fld id="{FA2AC88A-8B82-4EFC-AF2F-ACD647B9D5EA}"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2600" y="16764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D916D7C-63C2-4F04-9299-207FAA4E98DC}" type="slidenum">
              <a:rPr lang="en-US"/>
              <a:pPr>
                <a:defRPr/>
              </a:pPr>
              <a:t>‹#›</a:t>
            </a:fld>
            <a:endParaRPr lang="en-US" dirty="0"/>
          </a:p>
        </p:txBody>
      </p:sp>
      <p:sp>
        <p:nvSpPr>
          <p:cNvPr id="7" name="Text Box 7"/>
          <p:cNvSpPr txBox="1">
            <a:spLocks noGrp="1" noChangeArrowheads="1"/>
          </p:cNvSpPr>
          <p:nvPr>
            <p:ph type="dt" sz="half" idx="12"/>
          </p:nvPr>
        </p:nvSpPr>
        <p:spPr>
          <a:ln/>
        </p:spPr>
        <p:txBody>
          <a:bodyPr/>
          <a:lstStyle>
            <a:lvl1pPr>
              <a:defRPr/>
            </a:lvl1pPr>
          </a:lstStyle>
          <a:p>
            <a:pPr>
              <a:defRPr/>
            </a:pPr>
            <a:fld id="{E1578F43-C321-4E76-8FCD-773E9224E60E}"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E739156A-C87E-4525-A756-4AD4DC522A62}" type="slidenum">
              <a:rPr lang="en-US"/>
              <a:pPr>
                <a:defRPr/>
              </a:pPr>
              <a:t>‹#›</a:t>
            </a:fld>
            <a:endParaRPr lang="en-US" dirty="0"/>
          </a:p>
        </p:txBody>
      </p:sp>
      <p:sp>
        <p:nvSpPr>
          <p:cNvPr id="9" name="Text Box 7"/>
          <p:cNvSpPr txBox="1">
            <a:spLocks noGrp="1" noChangeArrowheads="1"/>
          </p:cNvSpPr>
          <p:nvPr>
            <p:ph type="dt" sz="half" idx="12"/>
          </p:nvPr>
        </p:nvSpPr>
        <p:spPr>
          <a:ln/>
        </p:spPr>
        <p:txBody>
          <a:bodyPr/>
          <a:lstStyle>
            <a:lvl1pPr>
              <a:defRPr/>
            </a:lvl1pPr>
          </a:lstStyle>
          <a:p>
            <a:pPr>
              <a:defRPr/>
            </a:pPr>
            <a:fld id="{5FF19507-3563-48CD-A0D2-1F4FF12DC181}"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ln/>
        </p:spPr>
        <p:txBody>
          <a:bodyPr/>
          <a:lstStyle>
            <a:lvl1pPr>
              <a:defRPr>
                <a:solidFill>
                  <a:schemeClr val="tx1"/>
                </a:solidFill>
              </a:defRPr>
            </a:lvl1pPr>
          </a:lstStyle>
          <a:p>
            <a:pPr>
              <a:defRPr/>
            </a:pPr>
            <a:fld id="{D5C5E0DF-7DF4-469D-9250-E540277ACA4D}" type="slidenum">
              <a:rPr lang="en-US" smtClean="0"/>
              <a:pPr>
                <a:defRPr/>
              </a:pPr>
              <a:t>‹#›</a:t>
            </a:fld>
            <a:endParaRPr lang="en-US" dirty="0"/>
          </a:p>
        </p:txBody>
      </p:sp>
      <p:sp>
        <p:nvSpPr>
          <p:cNvPr id="5" name="Text Box 7"/>
          <p:cNvSpPr txBox="1">
            <a:spLocks noGrp="1" noChangeArrowheads="1"/>
          </p:cNvSpPr>
          <p:nvPr>
            <p:ph type="dt" sz="half" idx="12"/>
          </p:nvPr>
        </p:nvSpPr>
        <p:spPr>
          <a:ln/>
        </p:spPr>
        <p:txBody>
          <a:bodyPr/>
          <a:lstStyle>
            <a:lvl1pPr>
              <a:defRPr/>
            </a:lvl1pPr>
          </a:lstStyle>
          <a:p>
            <a:pPr>
              <a:defRPr/>
            </a:pPr>
            <a:fld id="{71269E4E-6921-40ED-BB71-CADE7AC969EA}" type="datetime1">
              <a:rPr lang="en-US" smtClean="0"/>
              <a:t>2/2/2018</a:t>
            </a:fld>
            <a:endParaRPr lang="en-US" dirty="0"/>
          </a:p>
        </p:txBody>
      </p:sp>
      <p:pic>
        <p:nvPicPr>
          <p:cNvPr id="584706" name="Picture 2"/>
          <p:cNvPicPr>
            <a:picLocks noChangeAspect="1" noChangeArrowheads="1"/>
          </p:cNvPicPr>
          <p:nvPr userDrawn="1"/>
        </p:nvPicPr>
        <p:blipFill>
          <a:blip r:embed="rId2" cstate="print">
            <a:lum bright="15000"/>
          </a:blip>
          <a:srcRect l="6739" r="12389" b="18311"/>
          <a:stretch>
            <a:fillRect/>
          </a:stretch>
        </p:blipFill>
        <p:spPr bwMode="auto">
          <a:xfrm>
            <a:off x="7772400" y="304800"/>
            <a:ext cx="838200" cy="838200"/>
          </a:xfrm>
          <a:prstGeom prst="rect">
            <a:avLst/>
          </a:prstGeom>
          <a:noFill/>
          <a:ln w="9525">
            <a:noFill/>
            <a:miter lim="800000"/>
            <a:headEnd/>
            <a:tailEnd/>
          </a:ln>
          <a:effectLst/>
        </p:spPr>
      </p:pic>
      <p:pic>
        <p:nvPicPr>
          <p:cNvPr id="584707" name="Picture 3"/>
          <p:cNvPicPr>
            <a:picLocks noChangeAspect="1" noChangeArrowheads="1"/>
          </p:cNvPicPr>
          <p:nvPr userDrawn="1"/>
        </p:nvPicPr>
        <p:blipFill>
          <a:blip r:embed="rId3" cstate="print"/>
          <a:srcRect/>
          <a:stretch>
            <a:fillRect/>
          </a:stretch>
        </p:blipFill>
        <p:spPr bwMode="auto">
          <a:xfrm>
            <a:off x="6629400" y="381000"/>
            <a:ext cx="207187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20DB6FB5-231A-417F-8314-1D1E321BC4B2}" type="slidenum">
              <a:rPr lang="en-US"/>
              <a:pPr>
                <a:defRPr/>
              </a:pPr>
              <a:t>‹#›</a:t>
            </a:fld>
            <a:endParaRPr lang="en-US" dirty="0"/>
          </a:p>
        </p:txBody>
      </p:sp>
      <p:sp>
        <p:nvSpPr>
          <p:cNvPr id="6" name="Text Box 7"/>
          <p:cNvSpPr txBox="1">
            <a:spLocks noGrp="1" noChangeArrowheads="1"/>
          </p:cNvSpPr>
          <p:nvPr>
            <p:ph type="dt" sz="half" idx="12"/>
          </p:nvPr>
        </p:nvSpPr>
        <p:spPr>
          <a:ln/>
        </p:spPr>
        <p:txBody>
          <a:bodyPr/>
          <a:lstStyle>
            <a:lvl1pPr>
              <a:defRPr/>
            </a:lvl1pPr>
          </a:lstStyle>
          <a:p>
            <a:pPr>
              <a:defRPr/>
            </a:pPr>
            <a:fld id="{DCFA1D06-64C6-4CBB-B3BF-31647EE3F64B}" type="datetime1">
              <a:rPr lang="en-US" smtClean="0"/>
              <a:t>2/2/2018</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solidFill>
                  <a:schemeClr val="tx1"/>
                </a:solidFill>
              </a:defRPr>
            </a:lvl1pPr>
          </a:lstStyle>
          <a:p>
            <a:pPr>
              <a:defRPr/>
            </a:pPr>
            <a:fld id="{A9D572A4-5167-4F4B-9AB1-A5E73E89FAB9}" type="slidenum">
              <a:rPr lang="en-US" smtClean="0"/>
              <a:pPr>
                <a:defRPr/>
              </a:pPr>
              <a:t>‹#›</a:t>
            </a:fld>
            <a:endParaRPr lang="en-US" dirty="0"/>
          </a:p>
        </p:txBody>
      </p:sp>
      <p:sp>
        <p:nvSpPr>
          <p:cNvPr id="4" name="Text Box 7"/>
          <p:cNvSpPr txBox="1">
            <a:spLocks noGrp="1" noChangeArrowheads="1"/>
          </p:cNvSpPr>
          <p:nvPr>
            <p:ph type="dt" sz="half" idx="12"/>
          </p:nvPr>
        </p:nvSpPr>
        <p:spPr>
          <a:ln/>
        </p:spPr>
        <p:txBody>
          <a:bodyPr/>
          <a:lstStyle>
            <a:lvl1pPr>
              <a:defRPr/>
            </a:lvl1pPr>
          </a:lstStyle>
          <a:p>
            <a:pPr>
              <a:defRPr/>
            </a:pPr>
            <a:fld id="{50D110E7-4D16-4817-AA66-FDEAF4E604E2}" type="datetime1">
              <a:rPr lang="en-US" smtClean="0"/>
              <a:t>2/2/2018</a:t>
            </a:fld>
            <a:endParaRPr lang="en-US" dirty="0"/>
          </a:p>
        </p:txBody>
      </p:sp>
      <p:grpSp>
        <p:nvGrpSpPr>
          <p:cNvPr id="22" name="Group 21"/>
          <p:cNvGrpSpPr/>
          <p:nvPr userDrawn="1"/>
        </p:nvGrpSpPr>
        <p:grpSpPr>
          <a:xfrm>
            <a:off x="7324851" y="104661"/>
            <a:ext cx="1223570" cy="1088395"/>
            <a:chOff x="7467600" y="304800"/>
            <a:chExt cx="1223570" cy="1088395"/>
          </a:xfrm>
        </p:grpSpPr>
        <p:sp>
          <p:nvSpPr>
            <p:cNvPr id="17" name="TextBox 16"/>
            <p:cNvSpPr txBox="1"/>
            <p:nvPr userDrawn="1"/>
          </p:nvSpPr>
          <p:spPr>
            <a:xfrm>
              <a:off x="7631433" y="304800"/>
              <a:ext cx="895903" cy="769441"/>
            </a:xfrm>
            <a:prstGeom prst="rect">
              <a:avLst/>
            </a:prstGeom>
            <a:noFill/>
          </p:spPr>
          <p:txBody>
            <a:bodyPr wrap="square" rtlCol="0">
              <a:spAutoFit/>
            </a:bodyPr>
            <a:lstStyle/>
            <a:p>
              <a:r>
                <a:rPr lang="en-CA" sz="4400" b="0" dirty="0" smtClean="0">
                  <a:latin typeface="Constantia" panose="02030602050306030303" pitchFamily="18" charset="0"/>
                </a:rPr>
                <a:t>15</a:t>
              </a:r>
              <a:r>
                <a:rPr lang="en-CA" sz="1800" b="0" dirty="0" smtClean="0">
                  <a:latin typeface="Constantia" panose="02030602050306030303" pitchFamily="18" charset="0"/>
                </a:rPr>
                <a:t>th</a:t>
              </a:r>
              <a:endParaRPr lang="en-US" sz="900" b="0" dirty="0">
                <a:latin typeface="Constantia" panose="02030602050306030303" pitchFamily="18" charset="0"/>
              </a:endParaRPr>
            </a:p>
          </p:txBody>
        </p:sp>
        <p:sp>
          <p:nvSpPr>
            <p:cNvPr id="18" name="TextBox 17"/>
            <p:cNvSpPr txBox="1"/>
            <p:nvPr userDrawn="1"/>
          </p:nvSpPr>
          <p:spPr>
            <a:xfrm>
              <a:off x="8001000" y="826918"/>
              <a:ext cx="676551" cy="200055"/>
            </a:xfrm>
            <a:prstGeom prst="rect">
              <a:avLst/>
            </a:prstGeom>
            <a:noFill/>
          </p:spPr>
          <p:txBody>
            <a:bodyPr wrap="square" rtlCol="0">
              <a:spAutoFit/>
            </a:bodyPr>
            <a:lstStyle/>
            <a:p>
              <a:pPr algn="ctr"/>
              <a:r>
                <a:rPr lang="en-CA" sz="700" dirty="0" smtClean="0">
                  <a:latin typeface="Candara" panose="020E0502030303020204" pitchFamily="34" charset="0"/>
                </a:rPr>
                <a:t>1998-2013</a:t>
              </a:r>
            </a:p>
          </p:txBody>
        </p:sp>
        <p:pic>
          <p:nvPicPr>
            <p:cNvPr id="1701892" name="Picture 4" descr="http://gallery.yopriceville.com/downloadfullsize/send/23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859795"/>
              <a:ext cx="1223570" cy="533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userDrawn="1"/>
          </p:nvSpPr>
          <p:spPr>
            <a:xfrm rot="240000">
              <a:off x="7681316" y="1004811"/>
              <a:ext cx="720637" cy="305380"/>
            </a:xfrm>
            <a:prstGeom prst="rect">
              <a:avLst/>
            </a:prstGeom>
            <a:noFill/>
          </p:spPr>
          <p:txBody>
            <a:bodyPr wrap="square" rtlCol="0">
              <a:prstTxWarp prst="textArchDown">
                <a:avLst/>
              </a:prstTxWarp>
              <a:spAutoFit/>
            </a:bodyPr>
            <a:lstStyle/>
            <a:p>
              <a:pPr algn="r"/>
              <a:r>
                <a:rPr lang="en-CA" sz="1100" cap="none" baseline="0" dirty="0" smtClean="0">
                  <a:latin typeface="Times New Roman" panose="02020603050405020304" pitchFamily="18" charset="0"/>
                  <a:cs typeface="Times New Roman" panose="02020603050405020304" pitchFamily="18" charset="0"/>
                </a:rPr>
                <a:t>Anniversary</a:t>
              </a:r>
              <a:endParaRPr lang="en-US" sz="1100" cap="none" baseline="0" dirty="0">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C6E3023-0F10-45EF-8F91-4F91A2B0B66F}" type="slidenum">
              <a:rPr lang="en-US"/>
              <a:pPr>
                <a:defRPr/>
              </a:pPr>
              <a:t>‹#›</a:t>
            </a:fld>
            <a:endParaRPr lang="en-US" dirty="0"/>
          </a:p>
        </p:txBody>
      </p:sp>
      <p:sp>
        <p:nvSpPr>
          <p:cNvPr id="7" name="Text Box 7"/>
          <p:cNvSpPr txBox="1">
            <a:spLocks noGrp="1" noChangeArrowheads="1"/>
          </p:cNvSpPr>
          <p:nvPr>
            <p:ph type="dt" sz="half" idx="12"/>
          </p:nvPr>
        </p:nvSpPr>
        <p:spPr>
          <a:ln/>
        </p:spPr>
        <p:txBody>
          <a:bodyPr/>
          <a:lstStyle>
            <a:lvl1pPr>
              <a:defRPr/>
            </a:lvl1pPr>
          </a:lstStyle>
          <a:p>
            <a:pPr>
              <a:defRPr/>
            </a:pPr>
            <a:fld id="{859FA2E9-3366-46D4-A8F0-328F76B00DA4}" type="datetime1">
              <a:rPr lang="en-US" smtClean="0"/>
              <a:t>2/2/2018</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solidFill>
                  <a:schemeClr val="tx1"/>
                </a:solidFill>
              </a:defRPr>
            </a:lvl1pPr>
          </a:lstStyle>
          <a:p>
            <a:pPr>
              <a:defRPr/>
            </a:pPr>
            <a:fld id="{4108EF66-64A8-4D5B-A2AD-636B92EAF828}" type="slidenum">
              <a:rPr lang="en-US" smtClean="0"/>
              <a:pPr>
                <a:defRPr/>
              </a:pPr>
              <a:t>‹#›</a:t>
            </a:fld>
            <a:endParaRPr lang="en-US" dirty="0"/>
          </a:p>
        </p:txBody>
      </p:sp>
      <p:sp>
        <p:nvSpPr>
          <p:cNvPr id="7" name="Text Box 7"/>
          <p:cNvSpPr txBox="1">
            <a:spLocks noGrp="1" noChangeArrowheads="1"/>
          </p:cNvSpPr>
          <p:nvPr>
            <p:ph type="dt" sz="half" idx="12"/>
          </p:nvPr>
        </p:nvSpPr>
        <p:spPr>
          <a:ln/>
        </p:spPr>
        <p:txBody>
          <a:bodyPr/>
          <a:lstStyle>
            <a:lvl1pPr>
              <a:defRPr/>
            </a:lvl1pPr>
          </a:lstStyle>
          <a:p>
            <a:pPr>
              <a:defRPr/>
            </a:pPr>
            <a:fld id="{FE3B3A39-AC67-4922-AB48-8DDA93C8B618}"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3BCF8E62-2D61-4CCA-9DC4-1B9959393476}" type="slidenum">
              <a:rPr lang="en-US" smtClean="0"/>
              <a:pPr>
                <a:defRPr/>
              </a:pPr>
              <a:t>‹#›</a:t>
            </a:fld>
            <a:endParaRPr lang="en-US" dirty="0"/>
          </a:p>
        </p:txBody>
      </p:sp>
      <p:sp>
        <p:nvSpPr>
          <p:cNvPr id="6" name="Text Box 7"/>
          <p:cNvSpPr txBox="1">
            <a:spLocks noGrp="1" noChangeArrowheads="1"/>
          </p:cNvSpPr>
          <p:nvPr>
            <p:ph type="dt" sz="half" idx="12"/>
          </p:nvPr>
        </p:nvSpPr>
        <p:spPr>
          <a:ln/>
        </p:spPr>
        <p:txBody>
          <a:bodyPr/>
          <a:lstStyle>
            <a:lvl1pPr>
              <a:defRPr/>
            </a:lvl1pPr>
          </a:lstStyle>
          <a:p>
            <a:pPr>
              <a:defRPr/>
            </a:pPr>
            <a:fld id="{8FDC3E3C-C2B4-4E52-8431-1E5B086606B0}"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228600"/>
            <a:ext cx="20447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2600" y="228600"/>
            <a:ext cx="59817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AA4FCFB7-20F6-4E41-ACF8-2CD7424318AD}" type="slidenum">
              <a:rPr lang="en-US" smtClean="0"/>
              <a:pPr>
                <a:defRPr/>
              </a:pPr>
              <a:t>‹#›</a:t>
            </a:fld>
            <a:endParaRPr lang="en-US" dirty="0"/>
          </a:p>
        </p:txBody>
      </p:sp>
      <p:sp>
        <p:nvSpPr>
          <p:cNvPr id="6" name="Text Box 7"/>
          <p:cNvSpPr txBox="1">
            <a:spLocks noGrp="1" noChangeArrowheads="1"/>
          </p:cNvSpPr>
          <p:nvPr>
            <p:ph type="dt" sz="half" idx="12"/>
          </p:nvPr>
        </p:nvSpPr>
        <p:spPr>
          <a:ln/>
        </p:spPr>
        <p:txBody>
          <a:bodyPr/>
          <a:lstStyle>
            <a:lvl1pPr>
              <a:defRPr/>
            </a:lvl1pPr>
          </a:lstStyle>
          <a:p>
            <a:pPr>
              <a:defRPr/>
            </a:pPr>
            <a:fld id="{D60465BC-228B-46D6-9493-06170637ABB5}"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8" name="Group 7"/>
          <p:cNvGrpSpPr/>
          <p:nvPr userDrawn="1"/>
        </p:nvGrpSpPr>
        <p:grpSpPr>
          <a:xfrm>
            <a:off x="48026" y="6019799"/>
            <a:ext cx="1493738" cy="757687"/>
            <a:chOff x="6629400" y="304800"/>
            <a:chExt cx="2071870" cy="1066800"/>
          </a:xfrm>
        </p:grpSpPr>
        <p:pic>
          <p:nvPicPr>
            <p:cNvPr id="9" name="Picture 2"/>
            <p:cNvPicPr>
              <a:picLocks noChangeAspect="1" noChangeArrowheads="1"/>
            </p:cNvPicPr>
            <p:nvPr userDrawn="1"/>
          </p:nvPicPr>
          <p:blipFill>
            <a:blip r:embed="rId2" cstate="print">
              <a:lum bright="15000"/>
            </a:blip>
            <a:srcRect l="6739" r="12389" b="18311"/>
            <a:stretch>
              <a:fillRect/>
            </a:stretch>
          </p:blipFill>
          <p:spPr bwMode="auto">
            <a:xfrm>
              <a:off x="7772400" y="304800"/>
              <a:ext cx="838200" cy="838200"/>
            </a:xfrm>
            <a:prstGeom prst="rect">
              <a:avLst/>
            </a:prstGeom>
            <a:noFill/>
            <a:ln w="9525">
              <a:noFill/>
              <a:miter lim="800000"/>
              <a:headEnd/>
              <a:tailEnd/>
            </a:ln>
            <a:effectLst/>
          </p:spPr>
        </p:pic>
        <p:pic>
          <p:nvPicPr>
            <p:cNvPr id="10" name="Picture 3"/>
            <p:cNvPicPr>
              <a:picLocks noChangeAspect="1" noChangeArrowheads="1"/>
            </p:cNvPicPr>
            <p:nvPr userDrawn="1"/>
          </p:nvPicPr>
          <p:blipFill>
            <a:blip r:embed="rId3" cstate="print"/>
            <a:srcRect/>
            <a:stretch>
              <a:fillRect/>
            </a:stretch>
          </p:blipFill>
          <p:spPr bwMode="auto">
            <a:xfrm>
              <a:off x="6629400" y="381000"/>
              <a:ext cx="2071870" cy="990600"/>
            </a:xfrm>
            <a:prstGeom prst="rect">
              <a:avLst/>
            </a:prstGeom>
            <a:noFill/>
            <a:ln w="9525">
              <a:noFill/>
              <a:miter lim="800000"/>
              <a:headEnd/>
              <a:tailEnd/>
            </a:ln>
            <a:effectLst/>
          </p:spPr>
        </p:pic>
      </p:grpSp>
      <p:sp>
        <p:nvSpPr>
          <p:cNvPr id="11" name="Rectangle 6"/>
          <p:cNvSpPr>
            <a:spLocks noGrp="1" noChangeArrowheads="1"/>
          </p:cNvSpPr>
          <p:nvPr>
            <p:ph type="sldNum" sz="quarter" idx="11"/>
          </p:nvPr>
        </p:nvSpPr>
        <p:spPr>
          <a:xfrm>
            <a:off x="8382000" y="6172200"/>
            <a:ext cx="381000" cy="304800"/>
          </a:xfrm>
          <a:ln/>
        </p:spPr>
        <p:txBody>
          <a:bodyPr/>
          <a:lstStyle>
            <a:lvl1pPr>
              <a:defRPr>
                <a:solidFill>
                  <a:schemeClr val="tx1"/>
                </a:solidFill>
              </a:defRPr>
            </a:lvl1pPr>
          </a:lstStyle>
          <a:p>
            <a:pPr>
              <a:defRPr/>
            </a:pPr>
            <a:fld id="{20DB6FB5-231A-417F-8314-1D1E321BC4B2}" type="slidenum">
              <a:rPr lang="en-US" smtClean="0"/>
              <a:pPr>
                <a:defRPr/>
              </a:pPr>
              <a:t>‹#›</a:t>
            </a:fld>
            <a:endParaRPr lang="en-US" dirty="0"/>
          </a:p>
        </p:txBody>
      </p:sp>
      <p:sp>
        <p:nvSpPr>
          <p:cNvPr id="12" name="Text Box 7"/>
          <p:cNvSpPr txBox="1">
            <a:spLocks noGrp="1" noChangeArrowheads="1"/>
          </p:cNvSpPr>
          <p:nvPr>
            <p:ph type="dt" sz="half" idx="12"/>
          </p:nvPr>
        </p:nvSpPr>
        <p:spPr>
          <a:xfrm>
            <a:off x="6934200" y="6477000"/>
            <a:ext cx="1905000" cy="228600"/>
          </a:xfrm>
          <a:ln/>
        </p:spPr>
        <p:txBody>
          <a:bodyPr/>
          <a:lstStyle>
            <a:lvl1pPr>
              <a:defRPr/>
            </a:lvl1pPr>
          </a:lstStyle>
          <a:p>
            <a:pPr>
              <a:defRPr/>
            </a:pPr>
            <a:fld id="{C55F9FD0-9777-47D7-95BC-CB5CB7BC08C0}" type="datetime1">
              <a:rPr lang="en-US" smtClean="0"/>
              <a:t>2/2/2018</a:t>
            </a:fld>
            <a:endParaRPr lang="en-US" dirty="0"/>
          </a:p>
        </p:txBody>
      </p:sp>
    </p:spTree>
    <p:extLst>
      <p:ext uri="{BB962C8B-B14F-4D97-AF65-F5344CB8AC3E}">
        <p14:creationId xmlns:p14="http://schemas.microsoft.com/office/powerpoint/2010/main" val="2128916645"/>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8" name="Group 7"/>
          <p:cNvGrpSpPr/>
          <p:nvPr userDrawn="1"/>
        </p:nvGrpSpPr>
        <p:grpSpPr>
          <a:xfrm>
            <a:off x="48026" y="6019799"/>
            <a:ext cx="1493738" cy="757687"/>
            <a:chOff x="6629400" y="304800"/>
            <a:chExt cx="2071870" cy="1066800"/>
          </a:xfrm>
        </p:grpSpPr>
        <p:pic>
          <p:nvPicPr>
            <p:cNvPr id="9" name="Picture 2"/>
            <p:cNvPicPr>
              <a:picLocks noChangeAspect="1" noChangeArrowheads="1"/>
            </p:cNvPicPr>
            <p:nvPr userDrawn="1"/>
          </p:nvPicPr>
          <p:blipFill>
            <a:blip r:embed="rId2" cstate="print">
              <a:lum bright="15000"/>
            </a:blip>
            <a:srcRect l="6739" r="12389" b="18311"/>
            <a:stretch>
              <a:fillRect/>
            </a:stretch>
          </p:blipFill>
          <p:spPr bwMode="auto">
            <a:xfrm>
              <a:off x="7772400" y="304800"/>
              <a:ext cx="838200" cy="838200"/>
            </a:xfrm>
            <a:prstGeom prst="rect">
              <a:avLst/>
            </a:prstGeom>
            <a:noFill/>
            <a:ln w="9525">
              <a:noFill/>
              <a:miter lim="800000"/>
              <a:headEnd/>
              <a:tailEnd/>
            </a:ln>
            <a:effectLst/>
          </p:spPr>
        </p:pic>
        <p:pic>
          <p:nvPicPr>
            <p:cNvPr id="10" name="Picture 3"/>
            <p:cNvPicPr>
              <a:picLocks noChangeAspect="1" noChangeArrowheads="1"/>
            </p:cNvPicPr>
            <p:nvPr userDrawn="1"/>
          </p:nvPicPr>
          <p:blipFill>
            <a:blip r:embed="rId3" cstate="print"/>
            <a:srcRect/>
            <a:stretch>
              <a:fillRect/>
            </a:stretch>
          </p:blipFill>
          <p:spPr bwMode="auto">
            <a:xfrm>
              <a:off x="6629400" y="381000"/>
              <a:ext cx="2071870" cy="990600"/>
            </a:xfrm>
            <a:prstGeom prst="rect">
              <a:avLst/>
            </a:prstGeom>
            <a:noFill/>
            <a:ln w="9525">
              <a:noFill/>
              <a:miter lim="800000"/>
              <a:headEnd/>
              <a:tailEnd/>
            </a:ln>
            <a:effectLst/>
          </p:spPr>
        </p:pic>
      </p:grpSp>
      <p:sp>
        <p:nvSpPr>
          <p:cNvPr id="11" name="Rectangle 6"/>
          <p:cNvSpPr>
            <a:spLocks noGrp="1" noChangeArrowheads="1"/>
          </p:cNvSpPr>
          <p:nvPr>
            <p:ph type="sldNum" sz="quarter" idx="11"/>
          </p:nvPr>
        </p:nvSpPr>
        <p:spPr>
          <a:xfrm>
            <a:off x="8382000" y="6172200"/>
            <a:ext cx="381000" cy="304800"/>
          </a:xfrm>
          <a:ln/>
        </p:spPr>
        <p:txBody>
          <a:bodyPr/>
          <a:lstStyle>
            <a:lvl1pPr>
              <a:defRPr>
                <a:solidFill>
                  <a:schemeClr val="tx1"/>
                </a:solidFill>
              </a:defRPr>
            </a:lvl1pPr>
          </a:lstStyle>
          <a:p>
            <a:pPr>
              <a:defRPr/>
            </a:pPr>
            <a:fld id="{20DB6FB5-231A-417F-8314-1D1E321BC4B2}" type="slidenum">
              <a:rPr lang="en-US" smtClean="0"/>
              <a:pPr>
                <a:defRPr/>
              </a:pPr>
              <a:t>‹#›</a:t>
            </a:fld>
            <a:endParaRPr lang="en-US" dirty="0"/>
          </a:p>
        </p:txBody>
      </p:sp>
      <p:sp>
        <p:nvSpPr>
          <p:cNvPr id="12" name="Text Box 7"/>
          <p:cNvSpPr txBox="1">
            <a:spLocks noGrp="1" noChangeArrowheads="1"/>
          </p:cNvSpPr>
          <p:nvPr>
            <p:ph type="dt" sz="half" idx="12"/>
          </p:nvPr>
        </p:nvSpPr>
        <p:spPr>
          <a:xfrm>
            <a:off x="6934200" y="6477000"/>
            <a:ext cx="1905000" cy="228600"/>
          </a:xfrm>
          <a:ln/>
        </p:spPr>
        <p:txBody>
          <a:bodyPr/>
          <a:lstStyle>
            <a:lvl1pPr>
              <a:defRPr/>
            </a:lvl1pPr>
          </a:lstStyle>
          <a:p>
            <a:pPr>
              <a:defRPr/>
            </a:pPr>
            <a:fld id="{88DDA998-C23F-4F2F-8A74-C3D80B0D3E2F}" type="datetime1">
              <a:rPr lang="en-US" smtClean="0"/>
              <a:t>2/2/2018</a:t>
            </a:fld>
            <a:endParaRPr lang="en-US" dirty="0"/>
          </a:p>
        </p:txBody>
      </p:sp>
    </p:spTree>
    <p:extLst>
      <p:ext uri="{BB962C8B-B14F-4D97-AF65-F5344CB8AC3E}">
        <p14:creationId xmlns:p14="http://schemas.microsoft.com/office/powerpoint/2010/main" val="36581377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grpSp>
        <p:nvGrpSpPr>
          <p:cNvPr id="8" name="Group 7"/>
          <p:cNvGrpSpPr/>
          <p:nvPr userDrawn="1"/>
        </p:nvGrpSpPr>
        <p:grpSpPr>
          <a:xfrm>
            <a:off x="48026" y="6019799"/>
            <a:ext cx="1493738" cy="757687"/>
            <a:chOff x="6629400" y="304800"/>
            <a:chExt cx="2071870" cy="1066800"/>
          </a:xfrm>
        </p:grpSpPr>
        <p:pic>
          <p:nvPicPr>
            <p:cNvPr id="9" name="Picture 2"/>
            <p:cNvPicPr>
              <a:picLocks noChangeAspect="1" noChangeArrowheads="1"/>
            </p:cNvPicPr>
            <p:nvPr userDrawn="1"/>
          </p:nvPicPr>
          <p:blipFill>
            <a:blip r:embed="rId2" cstate="print">
              <a:lum bright="15000"/>
            </a:blip>
            <a:srcRect l="6739" r="12389" b="18311"/>
            <a:stretch>
              <a:fillRect/>
            </a:stretch>
          </p:blipFill>
          <p:spPr bwMode="auto">
            <a:xfrm>
              <a:off x="7772400" y="304800"/>
              <a:ext cx="838200" cy="838200"/>
            </a:xfrm>
            <a:prstGeom prst="rect">
              <a:avLst/>
            </a:prstGeom>
            <a:noFill/>
            <a:ln w="9525">
              <a:noFill/>
              <a:miter lim="800000"/>
              <a:headEnd/>
              <a:tailEnd/>
            </a:ln>
            <a:effectLst/>
          </p:spPr>
        </p:pic>
        <p:pic>
          <p:nvPicPr>
            <p:cNvPr id="10" name="Picture 3"/>
            <p:cNvPicPr>
              <a:picLocks noChangeAspect="1" noChangeArrowheads="1"/>
            </p:cNvPicPr>
            <p:nvPr userDrawn="1"/>
          </p:nvPicPr>
          <p:blipFill>
            <a:blip r:embed="rId3" cstate="print"/>
            <a:srcRect/>
            <a:stretch>
              <a:fillRect/>
            </a:stretch>
          </p:blipFill>
          <p:spPr bwMode="auto">
            <a:xfrm>
              <a:off x="6629400" y="381000"/>
              <a:ext cx="2071870" cy="990600"/>
            </a:xfrm>
            <a:prstGeom prst="rect">
              <a:avLst/>
            </a:prstGeom>
            <a:noFill/>
            <a:ln w="9525">
              <a:noFill/>
              <a:miter lim="800000"/>
              <a:headEnd/>
              <a:tailEnd/>
            </a:ln>
            <a:effectLst/>
          </p:spPr>
        </p:pic>
      </p:grpSp>
      <p:sp>
        <p:nvSpPr>
          <p:cNvPr id="11" name="Rectangle 6"/>
          <p:cNvSpPr>
            <a:spLocks noGrp="1" noChangeArrowheads="1"/>
          </p:cNvSpPr>
          <p:nvPr>
            <p:ph type="sldNum" sz="quarter" idx="11"/>
          </p:nvPr>
        </p:nvSpPr>
        <p:spPr>
          <a:xfrm>
            <a:off x="8382000" y="6172200"/>
            <a:ext cx="381000" cy="304800"/>
          </a:xfrm>
          <a:ln/>
        </p:spPr>
        <p:txBody>
          <a:bodyPr/>
          <a:lstStyle>
            <a:lvl1pPr>
              <a:defRPr/>
            </a:lvl1pPr>
          </a:lstStyle>
          <a:p>
            <a:pPr>
              <a:defRPr/>
            </a:pPr>
            <a:fld id="{20DB6FB5-231A-417F-8314-1D1E321BC4B2}" type="slidenum">
              <a:rPr lang="en-US"/>
              <a:pPr>
                <a:defRPr/>
              </a:pPr>
              <a:t>‹#›</a:t>
            </a:fld>
            <a:endParaRPr lang="en-US" dirty="0"/>
          </a:p>
        </p:txBody>
      </p:sp>
      <p:sp>
        <p:nvSpPr>
          <p:cNvPr id="12" name="Text Box 7"/>
          <p:cNvSpPr txBox="1">
            <a:spLocks noGrp="1" noChangeArrowheads="1"/>
          </p:cNvSpPr>
          <p:nvPr>
            <p:ph type="dt" sz="half" idx="12"/>
          </p:nvPr>
        </p:nvSpPr>
        <p:spPr>
          <a:xfrm>
            <a:off x="6934200" y="6477000"/>
            <a:ext cx="1905000" cy="228600"/>
          </a:xfrm>
          <a:ln/>
        </p:spPr>
        <p:txBody>
          <a:bodyPr/>
          <a:lstStyle>
            <a:lvl1pPr>
              <a:defRPr/>
            </a:lvl1pPr>
          </a:lstStyle>
          <a:p>
            <a:pPr>
              <a:defRPr/>
            </a:pPr>
            <a:fld id="{8DF222CD-F9D6-400B-8AFA-928D1DABE1C4}" type="datetime1">
              <a:rPr lang="en-US" smtClean="0"/>
              <a:t>2/2/2018</a:t>
            </a:fld>
            <a:endParaRPr lang="en-US" dirty="0"/>
          </a:p>
        </p:txBody>
      </p:sp>
    </p:spTree>
    <p:extLst>
      <p:ext uri="{BB962C8B-B14F-4D97-AF65-F5344CB8AC3E}">
        <p14:creationId xmlns:p14="http://schemas.microsoft.com/office/powerpoint/2010/main" val="572424016"/>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EEECE1"/>
              </a:solidFill>
            </a:endParaRPr>
          </a:p>
        </p:txBody>
      </p:sp>
      <p:sp>
        <p:nvSpPr>
          <p:cNvPr id="4" name="Rectangle 6"/>
          <p:cNvSpPr>
            <a:spLocks noGrp="1" noChangeArrowheads="1"/>
          </p:cNvSpPr>
          <p:nvPr>
            <p:ph type="sldNum" sz="quarter" idx="11"/>
          </p:nvPr>
        </p:nvSpPr>
        <p:spPr>
          <a:ln/>
        </p:spPr>
        <p:txBody>
          <a:bodyPr/>
          <a:lstStyle>
            <a:lvl1pPr>
              <a:defRPr>
                <a:solidFill>
                  <a:schemeClr val="tx1"/>
                </a:solidFill>
              </a:defRPr>
            </a:lvl1pPr>
          </a:lstStyle>
          <a:p>
            <a:pPr>
              <a:defRPr/>
            </a:pPr>
            <a:fld id="{D5C5E0DF-7DF4-469D-9250-E540277ACA4D}" type="slidenum">
              <a:rPr lang="en-US" smtClean="0">
                <a:solidFill>
                  <a:prstClr val="black"/>
                </a:solidFill>
              </a:rPr>
              <a:pPr>
                <a:defRPr/>
              </a:pPr>
              <a:t>‹#›</a:t>
            </a:fld>
            <a:endParaRPr lang="en-US" dirty="0">
              <a:solidFill>
                <a:prstClr val="black"/>
              </a:solidFill>
            </a:endParaRPr>
          </a:p>
        </p:txBody>
      </p:sp>
      <p:sp>
        <p:nvSpPr>
          <p:cNvPr id="5" name="Text Box 7"/>
          <p:cNvSpPr txBox="1">
            <a:spLocks noGrp="1" noChangeArrowheads="1"/>
          </p:cNvSpPr>
          <p:nvPr>
            <p:ph type="dt" sz="half" idx="12"/>
          </p:nvPr>
        </p:nvSpPr>
        <p:spPr>
          <a:ln/>
        </p:spPr>
        <p:txBody>
          <a:bodyPr/>
          <a:lstStyle>
            <a:lvl1pPr>
              <a:defRPr/>
            </a:lvl1pPr>
          </a:lstStyle>
          <a:p>
            <a:pPr>
              <a:defRPr/>
            </a:pPr>
            <a:fld id="{42086C03-34A1-4E73-B01D-EA0B2133F706}" type="datetime1">
              <a:rPr lang="en-US">
                <a:solidFill>
                  <a:prstClr val="black"/>
                </a:solidFill>
              </a:rPr>
              <a:pPr>
                <a:defRPr/>
              </a:pPr>
              <a:t>2/2/2018</a:t>
            </a:fld>
            <a:endParaRPr lang="en-US" dirty="0">
              <a:solidFill>
                <a:prstClr val="black"/>
              </a:solidFill>
            </a:endParaRPr>
          </a:p>
        </p:txBody>
      </p:sp>
      <p:pic>
        <p:nvPicPr>
          <p:cNvPr id="584706" name="Picture 2"/>
          <p:cNvPicPr>
            <a:picLocks noChangeAspect="1" noChangeArrowheads="1"/>
          </p:cNvPicPr>
          <p:nvPr userDrawn="1"/>
        </p:nvPicPr>
        <p:blipFill>
          <a:blip r:embed="rId2" cstate="print">
            <a:lum bright="15000"/>
          </a:blip>
          <a:srcRect l="6739" r="12389" b="18311"/>
          <a:stretch>
            <a:fillRect/>
          </a:stretch>
        </p:blipFill>
        <p:spPr bwMode="auto">
          <a:xfrm>
            <a:off x="7772400" y="304800"/>
            <a:ext cx="838200" cy="838200"/>
          </a:xfrm>
          <a:prstGeom prst="rect">
            <a:avLst/>
          </a:prstGeom>
          <a:noFill/>
          <a:ln w="9525">
            <a:noFill/>
            <a:miter lim="800000"/>
            <a:headEnd/>
            <a:tailEnd/>
          </a:ln>
          <a:effectLst/>
        </p:spPr>
      </p:pic>
      <p:pic>
        <p:nvPicPr>
          <p:cNvPr id="584707" name="Picture 3"/>
          <p:cNvPicPr>
            <a:picLocks noChangeAspect="1" noChangeArrowheads="1"/>
          </p:cNvPicPr>
          <p:nvPr userDrawn="1"/>
        </p:nvPicPr>
        <p:blipFill>
          <a:blip r:embed="rId3" cstate="print"/>
          <a:srcRect/>
          <a:stretch>
            <a:fillRect/>
          </a:stretch>
        </p:blipFill>
        <p:spPr bwMode="auto">
          <a:xfrm>
            <a:off x="6629400" y="381000"/>
            <a:ext cx="2071870" cy="990600"/>
          </a:xfrm>
          <a:prstGeom prst="rect">
            <a:avLst/>
          </a:prstGeom>
          <a:noFill/>
          <a:ln w="9525">
            <a:noFill/>
            <a:miter lim="800000"/>
            <a:headEnd/>
            <a:tailEnd/>
          </a:ln>
          <a:effectLst/>
        </p:spPr>
      </p:pic>
    </p:spTree>
    <p:extLst>
      <p:ext uri="{BB962C8B-B14F-4D97-AF65-F5344CB8AC3E}">
        <p14:creationId xmlns:p14="http://schemas.microsoft.com/office/powerpoint/2010/main" val="4041012496"/>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ln/>
        </p:spPr>
        <p:txBody>
          <a:bodyPr/>
          <a:lstStyle>
            <a:lvl1pPr>
              <a:defRPr>
                <a:solidFill>
                  <a:schemeClr val="tx1"/>
                </a:solidFill>
              </a:defRPr>
            </a:lvl1pPr>
          </a:lstStyle>
          <a:p>
            <a:pPr>
              <a:defRPr/>
            </a:pPr>
            <a:fld id="{D5C5E0DF-7DF4-469D-9250-E540277ACA4D}" type="slidenum">
              <a:rPr lang="en-US" smtClean="0"/>
              <a:pPr>
                <a:defRPr/>
              </a:pPr>
              <a:t>‹#›</a:t>
            </a:fld>
            <a:endParaRPr lang="en-US" dirty="0"/>
          </a:p>
        </p:txBody>
      </p:sp>
      <p:sp>
        <p:nvSpPr>
          <p:cNvPr id="5" name="Text Box 7"/>
          <p:cNvSpPr txBox="1">
            <a:spLocks noGrp="1" noChangeArrowheads="1"/>
          </p:cNvSpPr>
          <p:nvPr>
            <p:ph type="dt" sz="half" idx="12"/>
          </p:nvPr>
        </p:nvSpPr>
        <p:spPr>
          <a:ln/>
        </p:spPr>
        <p:txBody>
          <a:bodyPr/>
          <a:lstStyle>
            <a:lvl1pPr>
              <a:defRPr/>
            </a:lvl1pPr>
          </a:lstStyle>
          <a:p>
            <a:pPr>
              <a:defRPr/>
            </a:pPr>
            <a:fld id="{71269E4E-6921-40ED-BB71-CADE7AC969EA}" type="datetime1">
              <a:rPr lang="en-US" smtClean="0"/>
              <a:t>2/2/2018</a:t>
            </a:fld>
            <a:endParaRPr lang="en-US" dirty="0"/>
          </a:p>
        </p:txBody>
      </p:sp>
      <p:pic>
        <p:nvPicPr>
          <p:cNvPr id="584706" name="Picture 2"/>
          <p:cNvPicPr>
            <a:picLocks noChangeAspect="1" noChangeArrowheads="1"/>
          </p:cNvPicPr>
          <p:nvPr userDrawn="1"/>
        </p:nvPicPr>
        <p:blipFill>
          <a:blip r:embed="rId2" cstate="print">
            <a:lum bright="15000"/>
          </a:blip>
          <a:srcRect l="6739" r="12389" b="18311"/>
          <a:stretch>
            <a:fillRect/>
          </a:stretch>
        </p:blipFill>
        <p:spPr bwMode="auto">
          <a:xfrm>
            <a:off x="7772400" y="304800"/>
            <a:ext cx="838200" cy="838200"/>
          </a:xfrm>
          <a:prstGeom prst="rect">
            <a:avLst/>
          </a:prstGeom>
          <a:noFill/>
          <a:ln w="9525">
            <a:noFill/>
            <a:miter lim="800000"/>
            <a:headEnd/>
            <a:tailEnd/>
          </a:ln>
          <a:effectLst/>
        </p:spPr>
      </p:pic>
      <p:pic>
        <p:nvPicPr>
          <p:cNvPr id="584707" name="Picture 3"/>
          <p:cNvPicPr>
            <a:picLocks noChangeAspect="1" noChangeArrowheads="1"/>
          </p:cNvPicPr>
          <p:nvPr userDrawn="1"/>
        </p:nvPicPr>
        <p:blipFill>
          <a:blip r:embed="rId3" cstate="print"/>
          <a:srcRect/>
          <a:stretch>
            <a:fillRect/>
          </a:stretch>
        </p:blipFill>
        <p:spPr bwMode="auto">
          <a:xfrm>
            <a:off x="6629400" y="381000"/>
            <a:ext cx="2071870" cy="990600"/>
          </a:xfrm>
          <a:prstGeom prst="rect">
            <a:avLst/>
          </a:prstGeom>
          <a:noFill/>
          <a:ln w="9525">
            <a:noFill/>
            <a:miter lim="800000"/>
            <a:headEnd/>
            <a:tailEnd/>
          </a:ln>
          <a:effectLst/>
        </p:spPr>
      </p:pic>
    </p:spTree>
    <p:extLst>
      <p:ext uri="{BB962C8B-B14F-4D97-AF65-F5344CB8AC3E}">
        <p14:creationId xmlns:p14="http://schemas.microsoft.com/office/powerpoint/2010/main" val="31975287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7A58F89-EF2F-4A8D-BC83-C79EEBA0CD3D}" type="slidenum">
              <a:rPr lang="en-US"/>
              <a:pPr>
                <a:defRPr/>
              </a:pPr>
              <a:t>‹#›</a:t>
            </a:fld>
            <a:endParaRPr lang="en-US" dirty="0"/>
          </a:p>
        </p:txBody>
      </p:sp>
      <p:sp>
        <p:nvSpPr>
          <p:cNvPr id="6" name="Text Box 7"/>
          <p:cNvSpPr txBox="1">
            <a:spLocks noGrp="1" noChangeArrowheads="1"/>
          </p:cNvSpPr>
          <p:nvPr>
            <p:ph type="dt" sz="half" idx="12"/>
          </p:nvPr>
        </p:nvSpPr>
        <p:spPr>
          <a:ln/>
        </p:spPr>
        <p:txBody>
          <a:bodyPr/>
          <a:lstStyle>
            <a:lvl1pPr>
              <a:defRPr/>
            </a:lvl1pPr>
          </a:lstStyle>
          <a:p>
            <a:pPr>
              <a:defRPr/>
            </a:pPr>
            <a:fld id="{7452F851-FECF-4676-878D-74309CFC675A}" type="datetime1">
              <a:rPr lang="en-US" smtClean="0"/>
              <a:t>2/2/2018</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solidFill>
                  <a:schemeClr val="tx1"/>
                </a:solidFill>
              </a:defRPr>
            </a:lvl1pPr>
          </a:lstStyle>
          <a:p>
            <a:pPr>
              <a:defRPr/>
            </a:pPr>
            <a:fld id="{D5C5E0DF-7DF4-469D-9250-E540277ACA4D}" type="slidenum">
              <a:rPr lang="en-US" smtClean="0"/>
              <a:pPr>
                <a:defRPr/>
              </a:pPr>
              <a:t>‹#›</a:t>
            </a:fld>
            <a:endParaRPr lang="en-US" dirty="0"/>
          </a:p>
        </p:txBody>
      </p:sp>
      <p:sp>
        <p:nvSpPr>
          <p:cNvPr id="5" name="Text Box 7"/>
          <p:cNvSpPr txBox="1">
            <a:spLocks noGrp="1" noChangeArrowheads="1"/>
          </p:cNvSpPr>
          <p:nvPr>
            <p:ph type="dt" sz="half" idx="12"/>
          </p:nvPr>
        </p:nvSpPr>
        <p:spPr>
          <a:ln/>
        </p:spPr>
        <p:txBody>
          <a:bodyPr/>
          <a:lstStyle>
            <a:lvl1pPr>
              <a:defRPr/>
            </a:lvl1pPr>
          </a:lstStyle>
          <a:p>
            <a:pPr>
              <a:defRPr/>
            </a:pPr>
            <a:fld id="{42086C03-34A1-4E73-B01D-EA0B2133F706}" type="datetime1">
              <a:rPr lang="en-US"/>
              <a:pPr>
                <a:defRPr/>
              </a:pPr>
              <a:t>2/2/2018</a:t>
            </a:fld>
            <a:endParaRPr lang="en-US" dirty="0"/>
          </a:p>
        </p:txBody>
      </p:sp>
      <p:pic>
        <p:nvPicPr>
          <p:cNvPr id="584706" name="Picture 2"/>
          <p:cNvPicPr>
            <a:picLocks noChangeAspect="1" noChangeArrowheads="1"/>
          </p:cNvPicPr>
          <p:nvPr userDrawn="1"/>
        </p:nvPicPr>
        <p:blipFill>
          <a:blip r:embed="rId2" cstate="print">
            <a:lum bright="15000"/>
          </a:blip>
          <a:srcRect l="6739" r="12389" b="18311"/>
          <a:stretch>
            <a:fillRect/>
          </a:stretch>
        </p:blipFill>
        <p:spPr bwMode="auto">
          <a:xfrm>
            <a:off x="7772400" y="304800"/>
            <a:ext cx="838200" cy="838200"/>
          </a:xfrm>
          <a:prstGeom prst="rect">
            <a:avLst/>
          </a:prstGeom>
          <a:noFill/>
          <a:ln w="9525">
            <a:noFill/>
            <a:miter lim="800000"/>
            <a:headEnd/>
            <a:tailEnd/>
          </a:ln>
          <a:effectLst/>
        </p:spPr>
      </p:pic>
      <p:pic>
        <p:nvPicPr>
          <p:cNvPr id="584707" name="Picture 3"/>
          <p:cNvPicPr>
            <a:picLocks noChangeAspect="1" noChangeArrowheads="1"/>
          </p:cNvPicPr>
          <p:nvPr userDrawn="1"/>
        </p:nvPicPr>
        <p:blipFill>
          <a:blip r:embed="rId3" cstate="print"/>
          <a:srcRect/>
          <a:stretch>
            <a:fillRect/>
          </a:stretch>
        </p:blipFill>
        <p:spPr bwMode="auto">
          <a:xfrm>
            <a:off x="6629400" y="381000"/>
            <a:ext cx="2071870" cy="990600"/>
          </a:xfrm>
          <a:prstGeom prst="rect">
            <a:avLst/>
          </a:prstGeom>
          <a:noFill/>
          <a:ln w="9525">
            <a:noFill/>
            <a:miter lim="800000"/>
            <a:headEnd/>
            <a:tailEnd/>
          </a:ln>
          <a:effectLst/>
        </p:spPr>
      </p:pic>
    </p:spTree>
    <p:extLst>
      <p:ext uri="{BB962C8B-B14F-4D97-AF65-F5344CB8AC3E}">
        <p14:creationId xmlns:p14="http://schemas.microsoft.com/office/powerpoint/2010/main" val="967772956"/>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68738" name="Rectangle 2"/>
          <p:cNvSpPr>
            <a:spLocks noGrp="1" noChangeArrowheads="1"/>
          </p:cNvSpPr>
          <p:nvPr>
            <p:ph type="ctrTitle" sz="quarter"/>
          </p:nvPr>
        </p:nvSpPr>
        <p:spPr>
          <a:xfrm>
            <a:off x="838200" y="152400"/>
            <a:ext cx="7721600" cy="1143000"/>
          </a:xfrm>
        </p:spPr>
        <p:txBody>
          <a:bodyPr/>
          <a:lstStyle>
            <a:lvl1pPr algn="ctr">
              <a:defRPr/>
            </a:lvl1pPr>
          </a:lstStyle>
          <a:p>
            <a:r>
              <a:rPr lang="en-US"/>
              <a:t>Click to edit Master title style</a:t>
            </a:r>
          </a:p>
        </p:txBody>
      </p:sp>
      <p:sp>
        <p:nvSpPr>
          <p:cNvPr id="1268739" name="Rectangle 3"/>
          <p:cNvSpPr>
            <a:spLocks noGrp="1" noChangeArrowheads="1"/>
          </p:cNvSpPr>
          <p:nvPr>
            <p:ph type="subTitle" sz="quarter" idx="1"/>
          </p:nvPr>
        </p:nvSpPr>
        <p:spPr>
          <a:xfrm>
            <a:off x="2133600" y="3886200"/>
            <a:ext cx="6400800" cy="177165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quarter" idx="10"/>
          </p:nvPr>
        </p:nvSpPr>
        <p:spPr>
          <a:xfrm>
            <a:off x="3606800" y="6172200"/>
            <a:ext cx="1930400" cy="514350"/>
          </a:xfrm>
        </p:spPr>
        <p:txBody>
          <a:bodyPr/>
          <a:lstStyle>
            <a:lvl1pPr algn="ctr">
              <a:defRPr sz="1400" i="0">
                <a:solidFill>
                  <a:srgbClr val="5E574E"/>
                </a:solidFill>
              </a:defRPr>
            </a:lvl1pPr>
          </a:lstStyle>
          <a:p>
            <a:pPr>
              <a:defRPr/>
            </a:pPr>
            <a:fld id="{8D14F895-6BAA-48F7-9B5A-3409C9680412}" type="datetime1">
              <a:rPr lang="en-US" smtClean="0"/>
              <a:t>2/2/2018</a:t>
            </a:fld>
            <a:endParaRPr lang="en-US" dirty="0"/>
          </a:p>
        </p:txBody>
      </p:sp>
      <p:sp>
        <p:nvSpPr>
          <p:cNvPr id="5" name="Rectangle 5"/>
          <p:cNvSpPr>
            <a:spLocks noGrp="1" noChangeArrowheads="1"/>
          </p:cNvSpPr>
          <p:nvPr>
            <p:ph type="ftr" sz="quarter" idx="11"/>
          </p:nvPr>
        </p:nvSpPr>
        <p:spPr>
          <a:xfrm>
            <a:off x="609600" y="5105400"/>
            <a:ext cx="2844800" cy="514350"/>
          </a:xfrm>
        </p:spPr>
        <p:txBody>
          <a:bodyPr/>
          <a:lstStyle>
            <a:lvl1pPr>
              <a:defRPr>
                <a:solidFill>
                  <a:srgbClr val="5E574E"/>
                </a:solidFill>
              </a:defRPr>
            </a:lvl1pPr>
          </a:lstStyle>
          <a:p>
            <a:pPr>
              <a:defRPr/>
            </a:pPr>
            <a:endParaRPr lang="en-US" dirty="0"/>
          </a:p>
        </p:txBody>
      </p:sp>
      <p:sp>
        <p:nvSpPr>
          <p:cNvPr id="6" name="Rectangle 6"/>
          <p:cNvSpPr>
            <a:spLocks noGrp="1" noChangeArrowheads="1"/>
          </p:cNvSpPr>
          <p:nvPr>
            <p:ph type="sldNum" sz="quarter" idx="12"/>
          </p:nvPr>
        </p:nvSpPr>
        <p:spPr>
          <a:xfrm>
            <a:off x="6604000" y="6229350"/>
            <a:ext cx="1828800" cy="514350"/>
          </a:xfrm>
        </p:spPr>
        <p:txBody>
          <a:bodyPr/>
          <a:lstStyle>
            <a:lvl1pPr>
              <a:defRPr sz="1400">
                <a:solidFill>
                  <a:srgbClr val="5E574E"/>
                </a:solidFill>
              </a:defRPr>
            </a:lvl1pPr>
          </a:lstStyle>
          <a:p>
            <a:pPr>
              <a:defRPr/>
            </a:pPr>
            <a:fld id="{657340FF-A312-468E-A023-54B1D6C143AF}" type="slidenum">
              <a:rPr lang="en-US"/>
              <a:pPr>
                <a:defRPr/>
              </a:pPr>
              <a:t>‹#›</a:t>
            </a:fld>
            <a:endParaRPr lang="en-US" dirty="0"/>
          </a:p>
        </p:txBody>
      </p:sp>
    </p:spTree>
    <p:extLst>
      <p:ext uri="{BB962C8B-B14F-4D97-AF65-F5344CB8AC3E}">
        <p14:creationId xmlns:p14="http://schemas.microsoft.com/office/powerpoint/2010/main" val="148716382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0DB6FB5-231A-417F-8314-1D1E321BC4B2}" type="slidenum">
              <a:rPr lang="en-US">
                <a:solidFill>
                  <a:srgbClr val="5E574E"/>
                </a:solidFill>
              </a:rPr>
              <a:pPr>
                <a:defRPr/>
              </a:pPr>
              <a:t>‹#›</a:t>
            </a:fld>
            <a:endParaRPr lang="en-US" dirty="0">
              <a:solidFill>
                <a:srgbClr val="5E574E"/>
              </a:solidFill>
            </a:endParaRPr>
          </a:p>
        </p:txBody>
      </p:sp>
      <p:sp>
        <p:nvSpPr>
          <p:cNvPr id="6" name="Text Box 7"/>
          <p:cNvSpPr txBox="1">
            <a:spLocks noGrp="1" noChangeArrowheads="1"/>
          </p:cNvSpPr>
          <p:nvPr>
            <p:ph type="dt" sz="half" idx="12"/>
          </p:nvPr>
        </p:nvSpPr>
        <p:spPr>
          <a:ln/>
        </p:spPr>
        <p:txBody>
          <a:bodyPr/>
          <a:lstStyle>
            <a:lvl1pPr>
              <a:defRPr/>
            </a:lvl1pPr>
          </a:lstStyle>
          <a:p>
            <a:pPr>
              <a:defRPr/>
            </a:pPr>
            <a:fld id="{495E7884-4937-49E0-9EB4-28B6B0E1EF02}"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231262742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7A58F89-EF2F-4A8D-BC83-C79EEBA0CD3D}" type="slidenum">
              <a:rPr lang="en-US">
                <a:solidFill>
                  <a:srgbClr val="5E574E"/>
                </a:solidFill>
              </a:rPr>
              <a:pPr>
                <a:defRPr/>
              </a:pPr>
              <a:t>‹#›</a:t>
            </a:fld>
            <a:endParaRPr lang="en-US" dirty="0">
              <a:solidFill>
                <a:srgbClr val="5E574E"/>
              </a:solidFill>
            </a:endParaRPr>
          </a:p>
        </p:txBody>
      </p:sp>
      <p:sp>
        <p:nvSpPr>
          <p:cNvPr id="6" name="Text Box 7"/>
          <p:cNvSpPr txBox="1">
            <a:spLocks noGrp="1" noChangeArrowheads="1"/>
          </p:cNvSpPr>
          <p:nvPr>
            <p:ph type="dt" sz="half" idx="12"/>
          </p:nvPr>
        </p:nvSpPr>
        <p:spPr>
          <a:ln/>
        </p:spPr>
        <p:txBody>
          <a:bodyPr/>
          <a:lstStyle>
            <a:lvl1pPr>
              <a:defRPr/>
            </a:lvl1pPr>
          </a:lstStyle>
          <a:p>
            <a:pPr>
              <a:defRPr/>
            </a:pPr>
            <a:fld id="{167457A9-9F60-4046-8FA6-6F0F14F49CF3}"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8118965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7E2D251-A3B8-4A7E-ACFA-DA508B001705}" type="slidenum">
              <a:rPr lang="en-US">
                <a:solidFill>
                  <a:srgbClr val="5E574E"/>
                </a:solidFill>
              </a:rPr>
              <a:pPr>
                <a:defRPr/>
              </a:pPr>
              <a:t>‹#›</a:t>
            </a:fld>
            <a:endParaRPr lang="en-US" dirty="0">
              <a:solidFill>
                <a:srgbClr val="5E574E"/>
              </a:solidFill>
            </a:endParaRPr>
          </a:p>
        </p:txBody>
      </p:sp>
      <p:sp>
        <p:nvSpPr>
          <p:cNvPr id="5" name="Text Box 7"/>
          <p:cNvSpPr txBox="1">
            <a:spLocks noGrp="1" noChangeArrowheads="1"/>
          </p:cNvSpPr>
          <p:nvPr>
            <p:ph type="dt" sz="half" idx="12"/>
          </p:nvPr>
        </p:nvSpPr>
        <p:spPr>
          <a:ln/>
        </p:spPr>
        <p:txBody>
          <a:bodyPr/>
          <a:lstStyle>
            <a:lvl1pPr>
              <a:defRPr/>
            </a:lvl1pPr>
          </a:lstStyle>
          <a:p>
            <a:pPr>
              <a:defRPr/>
            </a:pPr>
            <a:fld id="{046A52EE-F23C-4F8C-B816-A0EBECA52487}"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22044059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2600" y="16764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400C06F-E50B-4637-88F6-BA2B73E20119}" type="slidenum">
              <a:rPr lang="en-US">
                <a:solidFill>
                  <a:srgbClr val="5E574E"/>
                </a:solidFill>
              </a:rPr>
              <a:pPr>
                <a:defRPr/>
              </a:pPr>
              <a:t>‹#›</a:t>
            </a:fld>
            <a:endParaRPr lang="en-US" dirty="0">
              <a:solidFill>
                <a:srgbClr val="5E574E"/>
              </a:solidFill>
            </a:endParaRPr>
          </a:p>
        </p:txBody>
      </p:sp>
      <p:sp>
        <p:nvSpPr>
          <p:cNvPr id="7" name="Text Box 7"/>
          <p:cNvSpPr txBox="1">
            <a:spLocks noGrp="1" noChangeArrowheads="1"/>
          </p:cNvSpPr>
          <p:nvPr>
            <p:ph type="dt" sz="half" idx="12"/>
          </p:nvPr>
        </p:nvSpPr>
        <p:spPr>
          <a:ln/>
        </p:spPr>
        <p:txBody>
          <a:bodyPr/>
          <a:lstStyle>
            <a:lvl1pPr>
              <a:defRPr/>
            </a:lvl1pPr>
          </a:lstStyle>
          <a:p>
            <a:pPr>
              <a:defRPr/>
            </a:pPr>
            <a:fld id="{AD6BF174-36B0-4EF6-921D-7EA5812A1FD9}"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243999360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9586AD51-0B38-42B9-AE4D-9B3846A9F718}" type="slidenum">
              <a:rPr lang="en-US">
                <a:solidFill>
                  <a:srgbClr val="5E574E"/>
                </a:solidFill>
              </a:rPr>
              <a:pPr>
                <a:defRPr/>
              </a:pPr>
              <a:t>‹#›</a:t>
            </a:fld>
            <a:endParaRPr lang="en-US" dirty="0">
              <a:solidFill>
                <a:srgbClr val="5E574E"/>
              </a:solidFill>
            </a:endParaRPr>
          </a:p>
        </p:txBody>
      </p:sp>
      <p:sp>
        <p:nvSpPr>
          <p:cNvPr id="9" name="Text Box 7"/>
          <p:cNvSpPr txBox="1">
            <a:spLocks noGrp="1" noChangeArrowheads="1"/>
          </p:cNvSpPr>
          <p:nvPr>
            <p:ph type="dt" sz="half" idx="12"/>
          </p:nvPr>
        </p:nvSpPr>
        <p:spPr>
          <a:ln/>
        </p:spPr>
        <p:txBody>
          <a:bodyPr/>
          <a:lstStyle>
            <a:lvl1pPr>
              <a:defRPr/>
            </a:lvl1pPr>
          </a:lstStyle>
          <a:p>
            <a:pPr>
              <a:defRPr/>
            </a:pPr>
            <a:fld id="{B42E0188-09C1-40EC-8C32-3826A42554C6}"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112029684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1FA406C7-9E4C-4700-851A-ED0E08E11A78}" type="slidenum">
              <a:rPr lang="en-US">
                <a:solidFill>
                  <a:srgbClr val="5E574E"/>
                </a:solidFill>
              </a:rPr>
              <a:pPr>
                <a:defRPr/>
              </a:pPr>
              <a:t>‹#›</a:t>
            </a:fld>
            <a:endParaRPr lang="en-US" dirty="0">
              <a:solidFill>
                <a:srgbClr val="5E574E"/>
              </a:solidFill>
            </a:endParaRPr>
          </a:p>
        </p:txBody>
      </p:sp>
      <p:sp>
        <p:nvSpPr>
          <p:cNvPr id="5" name="Text Box 7"/>
          <p:cNvSpPr txBox="1">
            <a:spLocks noGrp="1" noChangeArrowheads="1"/>
          </p:cNvSpPr>
          <p:nvPr>
            <p:ph type="dt" sz="half" idx="12"/>
          </p:nvPr>
        </p:nvSpPr>
        <p:spPr>
          <a:ln/>
        </p:spPr>
        <p:txBody>
          <a:bodyPr/>
          <a:lstStyle>
            <a:lvl1pPr>
              <a:defRPr/>
            </a:lvl1pPr>
          </a:lstStyle>
          <a:p>
            <a:pPr>
              <a:defRPr/>
            </a:pPr>
            <a:fld id="{8A52E715-38CB-477E-BC65-F5F292DF4818}"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1710268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CC3FFFF-DB11-4C35-905B-47932C3555C3}" type="slidenum">
              <a:rPr lang="en-US">
                <a:solidFill>
                  <a:srgbClr val="5E574E"/>
                </a:solidFill>
              </a:rPr>
              <a:pPr>
                <a:defRPr/>
              </a:pPr>
              <a:t>‹#›</a:t>
            </a:fld>
            <a:endParaRPr lang="en-US" dirty="0">
              <a:solidFill>
                <a:srgbClr val="5E574E"/>
              </a:solidFill>
            </a:endParaRPr>
          </a:p>
        </p:txBody>
      </p:sp>
      <p:sp>
        <p:nvSpPr>
          <p:cNvPr id="4" name="Text Box 7"/>
          <p:cNvSpPr txBox="1">
            <a:spLocks noGrp="1" noChangeArrowheads="1"/>
          </p:cNvSpPr>
          <p:nvPr>
            <p:ph type="dt" sz="half" idx="12"/>
          </p:nvPr>
        </p:nvSpPr>
        <p:spPr>
          <a:ln/>
        </p:spPr>
        <p:txBody>
          <a:bodyPr/>
          <a:lstStyle>
            <a:lvl1pPr>
              <a:defRPr/>
            </a:lvl1pPr>
          </a:lstStyle>
          <a:p>
            <a:pPr>
              <a:defRPr/>
            </a:pPr>
            <a:fld id="{C178D132-3308-4B62-937B-7F2A65408595}"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347216295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E0299DF-8DE2-4BF0-8B1E-7FFAA3549703}" type="slidenum">
              <a:rPr lang="en-US">
                <a:solidFill>
                  <a:srgbClr val="5E574E"/>
                </a:solidFill>
              </a:rPr>
              <a:pPr>
                <a:defRPr/>
              </a:pPr>
              <a:t>‹#›</a:t>
            </a:fld>
            <a:endParaRPr lang="en-US" dirty="0">
              <a:solidFill>
                <a:srgbClr val="5E574E"/>
              </a:solidFill>
            </a:endParaRPr>
          </a:p>
        </p:txBody>
      </p:sp>
      <p:sp>
        <p:nvSpPr>
          <p:cNvPr id="7" name="Text Box 7"/>
          <p:cNvSpPr txBox="1">
            <a:spLocks noGrp="1" noChangeArrowheads="1"/>
          </p:cNvSpPr>
          <p:nvPr>
            <p:ph type="dt" sz="half" idx="12"/>
          </p:nvPr>
        </p:nvSpPr>
        <p:spPr>
          <a:ln/>
        </p:spPr>
        <p:txBody>
          <a:bodyPr/>
          <a:lstStyle>
            <a:lvl1pPr>
              <a:defRPr/>
            </a:lvl1pPr>
          </a:lstStyle>
          <a:p>
            <a:pPr>
              <a:defRPr/>
            </a:pPr>
            <a:fld id="{1E215FE6-13B7-429F-B3A7-3187184792C1}"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15619202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87E2D251-A3B8-4A7E-ACFA-DA508B001705}" type="slidenum">
              <a:rPr lang="en-US"/>
              <a:pPr>
                <a:defRPr/>
              </a:pPr>
              <a:t>‹#›</a:t>
            </a:fld>
            <a:endParaRPr lang="en-US" dirty="0"/>
          </a:p>
        </p:txBody>
      </p:sp>
      <p:sp>
        <p:nvSpPr>
          <p:cNvPr id="5" name="Text Box 7"/>
          <p:cNvSpPr txBox="1">
            <a:spLocks noGrp="1" noChangeArrowheads="1"/>
          </p:cNvSpPr>
          <p:nvPr>
            <p:ph type="dt" sz="half" idx="12"/>
          </p:nvPr>
        </p:nvSpPr>
        <p:spPr>
          <a:ln/>
        </p:spPr>
        <p:txBody>
          <a:bodyPr/>
          <a:lstStyle>
            <a:lvl1pPr>
              <a:defRPr/>
            </a:lvl1pPr>
          </a:lstStyle>
          <a:p>
            <a:pPr>
              <a:defRPr/>
            </a:pPr>
            <a:fld id="{F80451B1-CED1-4CA0-BB41-A20FDCE2172E}" type="datetime1">
              <a:rPr lang="en-US" smtClean="0"/>
              <a:t>2/2/2018</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6D62842-0B84-488F-BFE8-9A01DFB9E594}" type="slidenum">
              <a:rPr lang="en-US">
                <a:solidFill>
                  <a:srgbClr val="5E574E"/>
                </a:solidFill>
              </a:rPr>
              <a:pPr>
                <a:defRPr/>
              </a:pPr>
              <a:t>‹#›</a:t>
            </a:fld>
            <a:endParaRPr lang="en-US" dirty="0">
              <a:solidFill>
                <a:srgbClr val="5E574E"/>
              </a:solidFill>
            </a:endParaRPr>
          </a:p>
        </p:txBody>
      </p:sp>
      <p:sp>
        <p:nvSpPr>
          <p:cNvPr id="7" name="Text Box 7"/>
          <p:cNvSpPr txBox="1">
            <a:spLocks noGrp="1" noChangeArrowheads="1"/>
          </p:cNvSpPr>
          <p:nvPr>
            <p:ph type="dt" sz="half" idx="12"/>
          </p:nvPr>
        </p:nvSpPr>
        <p:spPr>
          <a:ln/>
        </p:spPr>
        <p:txBody>
          <a:bodyPr/>
          <a:lstStyle>
            <a:lvl1pPr>
              <a:defRPr/>
            </a:lvl1pPr>
          </a:lstStyle>
          <a:p>
            <a:pPr>
              <a:defRPr/>
            </a:pPr>
            <a:fld id="{2CB3D336-137C-4A4D-A5B0-792B45EB2A77}"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202554521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ED915B4-6F61-4171-B2FE-C7DD41B26C78}" type="slidenum">
              <a:rPr lang="en-US">
                <a:solidFill>
                  <a:srgbClr val="5E574E"/>
                </a:solidFill>
              </a:rPr>
              <a:pPr>
                <a:defRPr/>
              </a:pPr>
              <a:t>‹#›</a:t>
            </a:fld>
            <a:endParaRPr lang="en-US" dirty="0">
              <a:solidFill>
                <a:srgbClr val="5E574E"/>
              </a:solidFill>
            </a:endParaRPr>
          </a:p>
        </p:txBody>
      </p:sp>
      <p:sp>
        <p:nvSpPr>
          <p:cNvPr id="6" name="Text Box 7"/>
          <p:cNvSpPr txBox="1">
            <a:spLocks noGrp="1" noChangeArrowheads="1"/>
          </p:cNvSpPr>
          <p:nvPr>
            <p:ph type="dt" sz="half" idx="12"/>
          </p:nvPr>
        </p:nvSpPr>
        <p:spPr>
          <a:ln/>
        </p:spPr>
        <p:txBody>
          <a:bodyPr/>
          <a:lstStyle>
            <a:lvl1pPr>
              <a:defRPr/>
            </a:lvl1pPr>
          </a:lstStyle>
          <a:p>
            <a:pPr>
              <a:defRPr/>
            </a:pPr>
            <a:fld id="{F674EA4E-AF82-45CC-8A71-A29C69671816}"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172523129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228600"/>
            <a:ext cx="20447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2600" y="228600"/>
            <a:ext cx="59817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DB8B049-B369-4CF5-A53A-CB9042613907}" type="slidenum">
              <a:rPr lang="en-US">
                <a:solidFill>
                  <a:srgbClr val="5E574E"/>
                </a:solidFill>
              </a:rPr>
              <a:pPr>
                <a:defRPr/>
              </a:pPr>
              <a:t>‹#›</a:t>
            </a:fld>
            <a:endParaRPr lang="en-US" dirty="0">
              <a:solidFill>
                <a:srgbClr val="5E574E"/>
              </a:solidFill>
            </a:endParaRPr>
          </a:p>
        </p:txBody>
      </p:sp>
      <p:sp>
        <p:nvSpPr>
          <p:cNvPr id="6" name="Text Box 7"/>
          <p:cNvSpPr txBox="1">
            <a:spLocks noGrp="1" noChangeArrowheads="1"/>
          </p:cNvSpPr>
          <p:nvPr>
            <p:ph type="dt" sz="half" idx="12"/>
          </p:nvPr>
        </p:nvSpPr>
        <p:spPr>
          <a:ln/>
        </p:spPr>
        <p:txBody>
          <a:bodyPr/>
          <a:lstStyle>
            <a:lvl1pPr>
              <a:defRPr/>
            </a:lvl1pPr>
          </a:lstStyle>
          <a:p>
            <a:pPr>
              <a:defRPr/>
            </a:pPr>
            <a:fld id="{B08EA414-590B-4976-B956-4E7E66E7D2D8}"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102159277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2600" y="228600"/>
            <a:ext cx="81788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5E574E"/>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9025518-673B-4419-A9A9-049066964D5D}" type="slidenum">
              <a:rPr lang="en-US">
                <a:solidFill>
                  <a:srgbClr val="5E574E"/>
                </a:solidFill>
              </a:rPr>
              <a:pPr>
                <a:defRPr/>
              </a:pPr>
              <a:t>‹#›</a:t>
            </a:fld>
            <a:endParaRPr lang="en-US" dirty="0">
              <a:solidFill>
                <a:srgbClr val="5E574E"/>
              </a:solidFill>
            </a:endParaRPr>
          </a:p>
        </p:txBody>
      </p:sp>
      <p:sp>
        <p:nvSpPr>
          <p:cNvPr id="5" name="Text Box 7"/>
          <p:cNvSpPr txBox="1">
            <a:spLocks noGrp="1" noChangeArrowheads="1"/>
          </p:cNvSpPr>
          <p:nvPr>
            <p:ph type="dt" sz="half" idx="12"/>
          </p:nvPr>
        </p:nvSpPr>
        <p:spPr>
          <a:ln/>
        </p:spPr>
        <p:txBody>
          <a:bodyPr/>
          <a:lstStyle>
            <a:lvl1pPr>
              <a:defRPr/>
            </a:lvl1pPr>
          </a:lstStyle>
          <a:p>
            <a:pPr>
              <a:defRPr/>
            </a:pPr>
            <a:fld id="{A26943D3-96C1-40A9-A8AA-7256CF8F6891}"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13928785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2600" y="16764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F400C06F-E50B-4637-88F6-BA2B73E20119}" type="slidenum">
              <a:rPr lang="en-US"/>
              <a:pPr>
                <a:defRPr/>
              </a:pPr>
              <a:t>‹#›</a:t>
            </a:fld>
            <a:endParaRPr lang="en-US" dirty="0"/>
          </a:p>
        </p:txBody>
      </p:sp>
      <p:sp>
        <p:nvSpPr>
          <p:cNvPr id="7" name="Text Box 7"/>
          <p:cNvSpPr txBox="1">
            <a:spLocks noGrp="1" noChangeArrowheads="1"/>
          </p:cNvSpPr>
          <p:nvPr>
            <p:ph type="dt" sz="half" idx="12"/>
          </p:nvPr>
        </p:nvSpPr>
        <p:spPr>
          <a:ln/>
        </p:spPr>
        <p:txBody>
          <a:bodyPr/>
          <a:lstStyle>
            <a:lvl1pPr>
              <a:defRPr/>
            </a:lvl1pPr>
          </a:lstStyle>
          <a:p>
            <a:pPr>
              <a:defRPr/>
            </a:pPr>
            <a:fld id="{B1A94F90-63AB-41A9-8E21-2C2AC6EDCC23}"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9586AD51-0B38-42B9-AE4D-9B3846A9F718}" type="slidenum">
              <a:rPr lang="en-US"/>
              <a:pPr>
                <a:defRPr/>
              </a:pPr>
              <a:t>‹#›</a:t>
            </a:fld>
            <a:endParaRPr lang="en-US" dirty="0"/>
          </a:p>
        </p:txBody>
      </p:sp>
      <p:sp>
        <p:nvSpPr>
          <p:cNvPr id="9" name="Text Box 7"/>
          <p:cNvSpPr txBox="1">
            <a:spLocks noGrp="1" noChangeArrowheads="1"/>
          </p:cNvSpPr>
          <p:nvPr>
            <p:ph type="dt" sz="half" idx="12"/>
          </p:nvPr>
        </p:nvSpPr>
        <p:spPr>
          <a:ln/>
        </p:spPr>
        <p:txBody>
          <a:bodyPr/>
          <a:lstStyle>
            <a:lvl1pPr>
              <a:defRPr/>
            </a:lvl1pPr>
          </a:lstStyle>
          <a:p>
            <a:pPr>
              <a:defRPr/>
            </a:pPr>
            <a:fld id="{5E6110E8-7ACF-49AD-A4AF-0B8805C12288}" type="datetime1">
              <a:rPr lang="en-US" smtClean="0"/>
              <a:t>2/2/2018</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1FA406C7-9E4C-4700-851A-ED0E08E11A78}" type="slidenum">
              <a:rPr lang="en-US"/>
              <a:pPr>
                <a:defRPr/>
              </a:pPr>
              <a:t>‹#›</a:t>
            </a:fld>
            <a:endParaRPr lang="en-US" dirty="0"/>
          </a:p>
        </p:txBody>
      </p:sp>
      <p:sp>
        <p:nvSpPr>
          <p:cNvPr id="5" name="Text Box 7"/>
          <p:cNvSpPr txBox="1">
            <a:spLocks noGrp="1" noChangeArrowheads="1"/>
          </p:cNvSpPr>
          <p:nvPr>
            <p:ph type="dt" sz="half" idx="12"/>
          </p:nvPr>
        </p:nvSpPr>
        <p:spPr>
          <a:ln/>
        </p:spPr>
        <p:txBody>
          <a:bodyPr/>
          <a:lstStyle>
            <a:lvl1pPr>
              <a:defRPr/>
            </a:lvl1pPr>
          </a:lstStyle>
          <a:p>
            <a:pPr>
              <a:defRPr/>
            </a:pPr>
            <a:fld id="{162F2E01-0CB5-4F70-A085-E5F13622088D}" type="datetime1">
              <a:rPr lang="en-US" smtClean="0"/>
              <a:t>2/2/2018</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ECC3FFFF-DB11-4C35-905B-47932C3555C3}" type="slidenum">
              <a:rPr lang="en-US"/>
              <a:pPr>
                <a:defRPr/>
              </a:pPr>
              <a:t>‹#›</a:t>
            </a:fld>
            <a:endParaRPr lang="en-US" dirty="0"/>
          </a:p>
        </p:txBody>
      </p:sp>
      <p:sp>
        <p:nvSpPr>
          <p:cNvPr id="4" name="Text Box 7"/>
          <p:cNvSpPr txBox="1">
            <a:spLocks noGrp="1" noChangeArrowheads="1"/>
          </p:cNvSpPr>
          <p:nvPr>
            <p:ph type="dt" sz="half" idx="12"/>
          </p:nvPr>
        </p:nvSpPr>
        <p:spPr>
          <a:ln/>
        </p:spPr>
        <p:txBody>
          <a:bodyPr/>
          <a:lstStyle>
            <a:lvl1pPr>
              <a:defRPr/>
            </a:lvl1pPr>
          </a:lstStyle>
          <a:p>
            <a:pPr>
              <a:defRPr/>
            </a:pPr>
            <a:fld id="{5A2F4037-F484-4C8F-9E88-53D8FA802B02}" type="datetime1">
              <a:rPr lang="en-US" smtClean="0"/>
              <a:t>2/2/2018</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E0299DF-8DE2-4BF0-8B1E-7FFAA3549703}" type="slidenum">
              <a:rPr lang="en-US"/>
              <a:pPr>
                <a:defRPr/>
              </a:pPr>
              <a:t>‹#›</a:t>
            </a:fld>
            <a:endParaRPr lang="en-US" dirty="0"/>
          </a:p>
        </p:txBody>
      </p:sp>
      <p:sp>
        <p:nvSpPr>
          <p:cNvPr id="7" name="Text Box 7"/>
          <p:cNvSpPr txBox="1">
            <a:spLocks noGrp="1" noChangeArrowheads="1"/>
          </p:cNvSpPr>
          <p:nvPr>
            <p:ph type="dt" sz="half" idx="12"/>
          </p:nvPr>
        </p:nvSpPr>
        <p:spPr>
          <a:ln/>
        </p:spPr>
        <p:txBody>
          <a:bodyPr/>
          <a:lstStyle>
            <a:lvl1pPr>
              <a:defRPr/>
            </a:lvl1pPr>
          </a:lstStyle>
          <a:p>
            <a:pPr>
              <a:defRPr/>
            </a:pPr>
            <a:fld id="{D1190B26-0B76-4964-A982-9EA1279FA86D}" type="datetime1">
              <a:rPr lang="en-US" smtClean="0"/>
              <a:t>2/2/2018</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72386" name="Picture 2" descr="banner"/>
          <p:cNvPicPr>
            <a:picLocks noChangeAspect="1" noChangeArrowheads="1"/>
          </p:cNvPicPr>
          <p:nvPr/>
        </p:nvPicPr>
        <p:blipFill>
          <a:blip r:embed="rId15" cstate="print"/>
          <a:srcRect/>
          <a:stretch>
            <a:fillRect/>
          </a:stretch>
        </p:blipFill>
        <p:spPr bwMode="auto">
          <a:xfrm>
            <a:off x="457200" y="228600"/>
            <a:ext cx="8229600" cy="1143000"/>
          </a:xfrm>
          <a:prstGeom prst="rect">
            <a:avLst/>
          </a:prstGeom>
          <a:noFill/>
          <a:ln w="9525">
            <a:noFill/>
            <a:miter lim="800000"/>
            <a:headEnd/>
            <a:tailEnd/>
          </a:ln>
        </p:spPr>
      </p:pic>
      <p:sp>
        <p:nvSpPr>
          <p:cNvPr id="272387" name="Rectangle 3"/>
          <p:cNvSpPr>
            <a:spLocks noGrp="1" noChangeArrowheads="1"/>
          </p:cNvSpPr>
          <p:nvPr>
            <p:ph type="title"/>
          </p:nvPr>
        </p:nvSpPr>
        <p:spPr bwMode="auto">
          <a:xfrm>
            <a:off x="685800" y="228600"/>
            <a:ext cx="77724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72388" name="Rectangle 4"/>
          <p:cNvSpPr>
            <a:spLocks noGrp="1" noChangeArrowheads="1"/>
          </p:cNvSpPr>
          <p:nvPr>
            <p:ph type="body" idx="1"/>
          </p:nvPr>
        </p:nvSpPr>
        <p:spPr bwMode="auto">
          <a:xfrm>
            <a:off x="482600" y="1676400"/>
            <a:ext cx="8178800" cy="41719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7717" name="Rectangle 5"/>
          <p:cNvSpPr>
            <a:spLocks noGrp="1" noChangeArrowheads="1"/>
          </p:cNvSpPr>
          <p:nvPr>
            <p:ph type="ftr" sz="quarter" idx="3"/>
          </p:nvPr>
        </p:nvSpPr>
        <p:spPr bwMode="auto">
          <a:xfrm>
            <a:off x="457200" y="5105400"/>
            <a:ext cx="28956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ctr" eaLnBrk="0" hangingPunct="0">
              <a:spcBef>
                <a:spcPct val="50000"/>
              </a:spcBef>
              <a:defRPr sz="1400" b="0">
                <a:solidFill>
                  <a:schemeClr val="bg2"/>
                </a:solidFill>
              </a:defRPr>
            </a:lvl1pPr>
          </a:lstStyle>
          <a:p>
            <a:pPr>
              <a:defRPr/>
            </a:pPr>
            <a:endParaRPr lang="en-US" dirty="0"/>
          </a:p>
        </p:txBody>
      </p:sp>
      <p:sp>
        <p:nvSpPr>
          <p:cNvPr id="1267718" name="Rectangle 6"/>
          <p:cNvSpPr>
            <a:spLocks noGrp="1" noChangeArrowheads="1"/>
          </p:cNvSpPr>
          <p:nvPr>
            <p:ph type="sldNum" sz="quarter" idx="4"/>
          </p:nvPr>
        </p:nvSpPr>
        <p:spPr bwMode="auto">
          <a:xfrm>
            <a:off x="8382000" y="6172200"/>
            <a:ext cx="381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spcBef>
                <a:spcPct val="50000"/>
              </a:spcBef>
              <a:defRPr b="0">
                <a:solidFill>
                  <a:schemeClr val="bg2"/>
                </a:solidFill>
              </a:defRPr>
            </a:lvl1pPr>
          </a:lstStyle>
          <a:p>
            <a:pPr>
              <a:defRPr/>
            </a:pPr>
            <a:fld id="{5D46DDEA-3CC8-4E04-B3B5-B3C8A8DB1CFA}" type="slidenum">
              <a:rPr lang="en-US"/>
              <a:pPr>
                <a:defRPr/>
              </a:pPr>
              <a:t>‹#›</a:t>
            </a:fld>
            <a:endParaRPr lang="en-US" dirty="0"/>
          </a:p>
        </p:txBody>
      </p:sp>
      <p:sp>
        <p:nvSpPr>
          <p:cNvPr id="1267719" name="Text Box 7"/>
          <p:cNvSpPr txBox="1">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spcBef>
                <a:spcPct val="50000"/>
              </a:spcBef>
              <a:defRPr sz="900" b="0" i="1"/>
            </a:lvl1pPr>
          </a:lstStyle>
          <a:p>
            <a:pPr>
              <a:defRPr/>
            </a:pPr>
            <a:fld id="{FDDB1FEA-B5DB-48AC-B0BB-E520368E9867}" type="datetime1">
              <a:rPr lang="en-US" smtClean="0"/>
              <a:t>2/2/2018</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 id="2147483697" r:id="rId12"/>
    <p:sldLayoutId id="2147483696" r:id="rId13"/>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eaLnBrk="0" fontAlgn="base" hangingPunct="0">
        <a:spcBef>
          <a:spcPct val="0"/>
        </a:spcBef>
        <a:spcAft>
          <a:spcPct val="0"/>
        </a:spcAft>
        <a:defRPr sz="3200">
          <a:solidFill>
            <a:srgbClr val="FFFFFF"/>
          </a:solidFill>
          <a:latin typeface="Arial" charset="0"/>
        </a:defRPr>
      </a:lvl6pPr>
      <a:lvl7pPr marL="914400" algn="l" rtl="0" eaLnBrk="0" fontAlgn="base" hangingPunct="0">
        <a:spcBef>
          <a:spcPct val="0"/>
        </a:spcBef>
        <a:spcAft>
          <a:spcPct val="0"/>
        </a:spcAft>
        <a:defRPr sz="3200">
          <a:solidFill>
            <a:srgbClr val="FFFFFF"/>
          </a:solidFill>
          <a:latin typeface="Arial" charset="0"/>
        </a:defRPr>
      </a:lvl7pPr>
      <a:lvl8pPr marL="1371600" algn="l" rtl="0" eaLnBrk="0" fontAlgn="base" hangingPunct="0">
        <a:spcBef>
          <a:spcPct val="0"/>
        </a:spcBef>
        <a:spcAft>
          <a:spcPct val="0"/>
        </a:spcAft>
        <a:defRPr sz="3200">
          <a:solidFill>
            <a:srgbClr val="FFFFFF"/>
          </a:solidFill>
          <a:latin typeface="Arial" charset="0"/>
        </a:defRPr>
      </a:lvl8pPr>
      <a:lvl9pPr marL="1828800" algn="l" rtl="0" eaLnBrk="0" fontAlgn="base" hangingPunct="0">
        <a:spcBef>
          <a:spcPct val="0"/>
        </a:spcBef>
        <a:spcAft>
          <a:spcPct val="0"/>
        </a:spcAft>
        <a:defRPr sz="32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2" name="Picture 2" descr="banner"/>
          <p:cNvPicPr>
            <a:picLocks noChangeAspect="1" noChangeArrowheads="1"/>
          </p:cNvPicPr>
          <p:nvPr/>
        </p:nvPicPr>
        <p:blipFill>
          <a:blip r:embed="rId19" cstate="print"/>
          <a:srcRect/>
          <a:stretch>
            <a:fillRect/>
          </a:stretch>
        </p:blipFill>
        <p:spPr bwMode="auto">
          <a:xfrm>
            <a:off x="457200" y="228600"/>
            <a:ext cx="8229600" cy="1143000"/>
          </a:xfrm>
          <a:prstGeom prst="rect">
            <a:avLst/>
          </a:prstGeom>
          <a:noFill/>
          <a:ln w="9525">
            <a:noFill/>
            <a:miter lim="800000"/>
            <a:headEnd/>
            <a:tailEnd/>
          </a:ln>
        </p:spPr>
      </p:pic>
      <p:sp>
        <p:nvSpPr>
          <p:cNvPr id="15363" name="Rectangle 3"/>
          <p:cNvSpPr>
            <a:spLocks noGrp="1" noChangeArrowheads="1"/>
          </p:cNvSpPr>
          <p:nvPr>
            <p:ph type="title"/>
          </p:nvPr>
        </p:nvSpPr>
        <p:spPr bwMode="auto">
          <a:xfrm>
            <a:off x="685800" y="228600"/>
            <a:ext cx="77724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482600" y="1676400"/>
            <a:ext cx="8178800" cy="41719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597" name="Rectangle 5"/>
          <p:cNvSpPr>
            <a:spLocks noGrp="1" noChangeArrowheads="1"/>
          </p:cNvSpPr>
          <p:nvPr>
            <p:ph type="ftr" sz="quarter" idx="3"/>
          </p:nvPr>
        </p:nvSpPr>
        <p:spPr bwMode="auto">
          <a:xfrm>
            <a:off x="457200" y="5105400"/>
            <a:ext cx="28956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ctr" eaLnBrk="0" hangingPunct="0">
              <a:spcBef>
                <a:spcPct val="50000"/>
              </a:spcBef>
              <a:defRPr sz="1400" b="0">
                <a:solidFill>
                  <a:schemeClr val="bg2"/>
                </a:solidFill>
              </a:defRPr>
            </a:lvl1pPr>
          </a:lstStyle>
          <a:p>
            <a:pPr>
              <a:defRPr/>
            </a:pPr>
            <a:endParaRPr lang="en-US" dirty="0"/>
          </a:p>
        </p:txBody>
      </p:sp>
      <p:sp>
        <p:nvSpPr>
          <p:cNvPr id="238598" name="Rectangle 6"/>
          <p:cNvSpPr>
            <a:spLocks noGrp="1" noChangeArrowheads="1"/>
          </p:cNvSpPr>
          <p:nvPr>
            <p:ph type="sldNum" sz="quarter" idx="4"/>
          </p:nvPr>
        </p:nvSpPr>
        <p:spPr bwMode="auto">
          <a:xfrm>
            <a:off x="8382000" y="6172200"/>
            <a:ext cx="381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spcBef>
                <a:spcPct val="50000"/>
              </a:spcBef>
              <a:defRPr b="0">
                <a:solidFill>
                  <a:schemeClr val="bg2"/>
                </a:solidFill>
              </a:defRPr>
            </a:lvl1pPr>
          </a:lstStyle>
          <a:p>
            <a:pPr>
              <a:defRPr/>
            </a:pPr>
            <a:fld id="{F6094503-CD18-4A54-8DCD-0A8009A29027}" type="slidenum">
              <a:rPr lang="en-US"/>
              <a:pPr>
                <a:defRPr/>
              </a:pPr>
              <a:t>‹#›</a:t>
            </a:fld>
            <a:endParaRPr lang="en-US" dirty="0"/>
          </a:p>
        </p:txBody>
      </p:sp>
      <p:sp>
        <p:nvSpPr>
          <p:cNvPr id="238599" name="Text Box 7"/>
          <p:cNvSpPr txBox="1">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spcBef>
                <a:spcPct val="50000"/>
              </a:spcBef>
              <a:defRPr sz="900" b="0" i="1"/>
            </a:lvl1pPr>
          </a:lstStyle>
          <a:p>
            <a:pPr>
              <a:defRPr/>
            </a:pPr>
            <a:fld id="{9A78DF6E-D5C0-4DDB-964C-D4CB082EDADB}" type="datetime1">
              <a:rPr lang="en-US" smtClean="0"/>
              <a:t>2/2/2018</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17" r:id="rId2"/>
    <p:sldLayoutId id="2147483716" r:id="rId3"/>
    <p:sldLayoutId id="2147483715" r:id="rId4"/>
    <p:sldLayoutId id="2147483714" r:id="rId5"/>
    <p:sldLayoutId id="2147483713" r:id="rId6"/>
    <p:sldLayoutId id="2147483712" r:id="rId7"/>
    <p:sldLayoutId id="2147483711" r:id="rId8"/>
    <p:sldLayoutId id="2147483710" r:id="rId9"/>
    <p:sldLayoutId id="2147483709" r:id="rId10"/>
    <p:sldLayoutId id="2147483708" r:id="rId11"/>
    <p:sldLayoutId id="2147483742" r:id="rId12"/>
    <p:sldLayoutId id="2147483743" r:id="rId13"/>
    <p:sldLayoutId id="2147483744" r:id="rId14"/>
    <p:sldLayoutId id="2147483762" r:id="rId15"/>
    <p:sldLayoutId id="2147483766" r:id="rId16"/>
    <p:sldLayoutId id="2147483781" r:id="rId17"/>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fontAlgn="base">
        <a:spcBef>
          <a:spcPct val="0"/>
        </a:spcBef>
        <a:spcAft>
          <a:spcPct val="0"/>
        </a:spcAft>
        <a:defRPr sz="3200">
          <a:solidFill>
            <a:srgbClr val="FFFFFF"/>
          </a:solidFill>
          <a:latin typeface="Arial" charset="0"/>
        </a:defRPr>
      </a:lvl6pPr>
      <a:lvl7pPr marL="914400" algn="l" rtl="0" fontAlgn="base">
        <a:spcBef>
          <a:spcPct val="0"/>
        </a:spcBef>
        <a:spcAft>
          <a:spcPct val="0"/>
        </a:spcAft>
        <a:defRPr sz="3200">
          <a:solidFill>
            <a:srgbClr val="FFFFFF"/>
          </a:solidFill>
          <a:latin typeface="Arial" charset="0"/>
        </a:defRPr>
      </a:lvl7pPr>
      <a:lvl8pPr marL="1371600" algn="l" rtl="0" fontAlgn="base">
        <a:spcBef>
          <a:spcPct val="0"/>
        </a:spcBef>
        <a:spcAft>
          <a:spcPct val="0"/>
        </a:spcAft>
        <a:defRPr sz="3200">
          <a:solidFill>
            <a:srgbClr val="FFFFFF"/>
          </a:solidFill>
          <a:latin typeface="Arial" charset="0"/>
        </a:defRPr>
      </a:lvl8pPr>
      <a:lvl9pPr marL="1828800" algn="l" rtl="0" fontAlgn="base">
        <a:spcBef>
          <a:spcPct val="0"/>
        </a:spcBef>
        <a:spcAft>
          <a:spcPct val="0"/>
        </a:spcAft>
        <a:defRPr sz="32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fontAlgn="base">
        <a:spcBef>
          <a:spcPct val="20000"/>
        </a:spcBef>
        <a:spcAft>
          <a:spcPct val="0"/>
        </a:spcAft>
        <a:buClr>
          <a:schemeClr val="accent2"/>
        </a:buClr>
        <a:buChar char="•"/>
        <a:defRPr sz="2000">
          <a:solidFill>
            <a:schemeClr val="tx1"/>
          </a:solidFill>
          <a:latin typeface="+mn-lt"/>
        </a:defRPr>
      </a:lvl6pPr>
      <a:lvl7pPr marL="2971800" indent="-228600" algn="l" rtl="0" fontAlgn="base">
        <a:spcBef>
          <a:spcPct val="20000"/>
        </a:spcBef>
        <a:spcAft>
          <a:spcPct val="0"/>
        </a:spcAft>
        <a:buClr>
          <a:schemeClr val="accent2"/>
        </a:buClr>
        <a:buChar char="•"/>
        <a:defRPr sz="2000">
          <a:solidFill>
            <a:schemeClr val="tx1"/>
          </a:solidFill>
          <a:latin typeface="+mn-lt"/>
        </a:defRPr>
      </a:lvl7pPr>
      <a:lvl8pPr marL="3429000" indent="-228600" algn="l" rtl="0" fontAlgn="base">
        <a:spcBef>
          <a:spcPct val="20000"/>
        </a:spcBef>
        <a:spcAft>
          <a:spcPct val="0"/>
        </a:spcAft>
        <a:buClr>
          <a:schemeClr val="accent2"/>
        </a:buClr>
        <a:buChar char="•"/>
        <a:defRPr sz="2000">
          <a:solidFill>
            <a:schemeClr val="tx1"/>
          </a:solidFill>
          <a:latin typeface="+mn-lt"/>
        </a:defRPr>
      </a:lvl8pPr>
      <a:lvl9pPr marL="3886200" indent="-228600" algn="l" rtl="0" fontAlgn="base">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72386" name="Picture 2" descr="banner"/>
          <p:cNvPicPr>
            <a:picLocks noChangeAspect="1" noChangeArrowheads="1"/>
          </p:cNvPicPr>
          <p:nvPr/>
        </p:nvPicPr>
        <p:blipFill>
          <a:blip r:embed="rId15" cstate="print"/>
          <a:srcRect/>
          <a:stretch>
            <a:fillRect/>
          </a:stretch>
        </p:blipFill>
        <p:spPr bwMode="auto">
          <a:xfrm>
            <a:off x="457200" y="228600"/>
            <a:ext cx="8229600" cy="1143000"/>
          </a:xfrm>
          <a:prstGeom prst="rect">
            <a:avLst/>
          </a:prstGeom>
          <a:noFill/>
          <a:ln w="9525">
            <a:noFill/>
            <a:miter lim="800000"/>
            <a:headEnd/>
            <a:tailEnd/>
          </a:ln>
        </p:spPr>
      </p:pic>
      <p:sp>
        <p:nvSpPr>
          <p:cNvPr id="272387" name="Rectangle 3"/>
          <p:cNvSpPr>
            <a:spLocks noGrp="1" noChangeArrowheads="1"/>
          </p:cNvSpPr>
          <p:nvPr>
            <p:ph type="title"/>
          </p:nvPr>
        </p:nvSpPr>
        <p:spPr bwMode="auto">
          <a:xfrm>
            <a:off x="685800" y="228600"/>
            <a:ext cx="77724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72388" name="Rectangle 4"/>
          <p:cNvSpPr>
            <a:spLocks noGrp="1" noChangeArrowheads="1"/>
          </p:cNvSpPr>
          <p:nvPr>
            <p:ph type="body" idx="1"/>
          </p:nvPr>
        </p:nvSpPr>
        <p:spPr bwMode="auto">
          <a:xfrm>
            <a:off x="482600" y="1676400"/>
            <a:ext cx="8178800" cy="41719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7717" name="Rectangle 5"/>
          <p:cNvSpPr>
            <a:spLocks noGrp="1" noChangeArrowheads="1"/>
          </p:cNvSpPr>
          <p:nvPr>
            <p:ph type="ftr" sz="quarter" idx="3"/>
          </p:nvPr>
        </p:nvSpPr>
        <p:spPr bwMode="auto">
          <a:xfrm>
            <a:off x="457200" y="5105400"/>
            <a:ext cx="28956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ctr" eaLnBrk="0" hangingPunct="0">
              <a:spcBef>
                <a:spcPct val="50000"/>
              </a:spcBef>
              <a:defRPr sz="1400" b="0">
                <a:solidFill>
                  <a:schemeClr val="bg2"/>
                </a:solidFill>
              </a:defRPr>
            </a:lvl1pPr>
          </a:lstStyle>
          <a:p>
            <a:pPr>
              <a:defRPr/>
            </a:pPr>
            <a:endParaRPr lang="en-US" dirty="0">
              <a:solidFill>
                <a:srgbClr val="5E574E"/>
              </a:solidFill>
            </a:endParaRPr>
          </a:p>
        </p:txBody>
      </p:sp>
      <p:sp>
        <p:nvSpPr>
          <p:cNvPr id="1267718" name="Rectangle 6"/>
          <p:cNvSpPr>
            <a:spLocks noGrp="1" noChangeArrowheads="1"/>
          </p:cNvSpPr>
          <p:nvPr>
            <p:ph type="sldNum" sz="quarter" idx="4"/>
          </p:nvPr>
        </p:nvSpPr>
        <p:spPr bwMode="auto">
          <a:xfrm>
            <a:off x="8382000" y="6172200"/>
            <a:ext cx="381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spcBef>
                <a:spcPct val="50000"/>
              </a:spcBef>
              <a:defRPr b="0">
                <a:solidFill>
                  <a:schemeClr val="bg2"/>
                </a:solidFill>
              </a:defRPr>
            </a:lvl1pPr>
          </a:lstStyle>
          <a:p>
            <a:pPr>
              <a:defRPr/>
            </a:pPr>
            <a:fld id="{5D46DDEA-3CC8-4E04-B3B5-B3C8A8DB1CFA}" type="slidenum">
              <a:rPr lang="en-US">
                <a:solidFill>
                  <a:srgbClr val="5E574E"/>
                </a:solidFill>
              </a:rPr>
              <a:pPr>
                <a:defRPr/>
              </a:pPr>
              <a:t>‹#›</a:t>
            </a:fld>
            <a:endParaRPr lang="en-US" dirty="0">
              <a:solidFill>
                <a:srgbClr val="5E574E"/>
              </a:solidFill>
            </a:endParaRPr>
          </a:p>
        </p:txBody>
      </p:sp>
      <p:sp>
        <p:nvSpPr>
          <p:cNvPr id="1267719" name="Text Box 7"/>
          <p:cNvSpPr txBox="1">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spcBef>
                <a:spcPct val="50000"/>
              </a:spcBef>
              <a:defRPr sz="900" b="0" i="1"/>
            </a:lvl1pPr>
          </a:lstStyle>
          <a:p>
            <a:pPr>
              <a:defRPr/>
            </a:pPr>
            <a:fld id="{1F2837E9-7569-4B3E-97B4-94A215BA2537}" type="datetime1">
              <a:rPr lang="en-US" smtClean="0">
                <a:solidFill>
                  <a:srgbClr val="000000"/>
                </a:solidFill>
              </a:rPr>
              <a:t>2/2/2018</a:t>
            </a:fld>
            <a:endParaRPr lang="en-US" dirty="0">
              <a:solidFill>
                <a:srgbClr val="000000"/>
              </a:solidFill>
            </a:endParaRPr>
          </a:p>
        </p:txBody>
      </p:sp>
    </p:spTree>
    <p:extLst>
      <p:ext uri="{BB962C8B-B14F-4D97-AF65-F5344CB8AC3E}">
        <p14:creationId xmlns:p14="http://schemas.microsoft.com/office/powerpoint/2010/main" val="94864117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ransition/>
  <p:hf hdr="0" ftr="0"/>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eaLnBrk="0" fontAlgn="base" hangingPunct="0">
        <a:spcBef>
          <a:spcPct val="0"/>
        </a:spcBef>
        <a:spcAft>
          <a:spcPct val="0"/>
        </a:spcAft>
        <a:defRPr sz="3200">
          <a:solidFill>
            <a:srgbClr val="FFFFFF"/>
          </a:solidFill>
          <a:latin typeface="Arial" charset="0"/>
        </a:defRPr>
      </a:lvl6pPr>
      <a:lvl7pPr marL="914400" algn="l" rtl="0" eaLnBrk="0" fontAlgn="base" hangingPunct="0">
        <a:spcBef>
          <a:spcPct val="0"/>
        </a:spcBef>
        <a:spcAft>
          <a:spcPct val="0"/>
        </a:spcAft>
        <a:defRPr sz="3200">
          <a:solidFill>
            <a:srgbClr val="FFFFFF"/>
          </a:solidFill>
          <a:latin typeface="Arial" charset="0"/>
        </a:defRPr>
      </a:lvl7pPr>
      <a:lvl8pPr marL="1371600" algn="l" rtl="0" eaLnBrk="0" fontAlgn="base" hangingPunct="0">
        <a:spcBef>
          <a:spcPct val="0"/>
        </a:spcBef>
        <a:spcAft>
          <a:spcPct val="0"/>
        </a:spcAft>
        <a:defRPr sz="3200">
          <a:solidFill>
            <a:srgbClr val="FFFFFF"/>
          </a:solidFill>
          <a:latin typeface="Arial" charset="0"/>
        </a:defRPr>
      </a:lvl8pPr>
      <a:lvl9pPr marL="1828800" algn="l" rtl="0" eaLnBrk="0" fontAlgn="base" hangingPunct="0">
        <a:spcBef>
          <a:spcPct val="0"/>
        </a:spcBef>
        <a:spcAft>
          <a:spcPct val="0"/>
        </a:spcAft>
        <a:defRPr sz="32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chart" Target="../charts/chart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4"/>
          <p:cNvSpPr txBox="1">
            <a:spLocks noChangeArrowheads="1"/>
          </p:cNvSpPr>
          <p:nvPr/>
        </p:nvSpPr>
        <p:spPr bwMode="auto">
          <a:xfrm>
            <a:off x="7086600" y="6172199"/>
            <a:ext cx="1752600" cy="307777"/>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defPPr>
              <a:defRPr lang="en-US"/>
            </a:defPPr>
            <a:lvl1pPr eaLnBrk="0" hangingPunct="0">
              <a:spcBef>
                <a:spcPts val="0"/>
              </a:spcBef>
              <a:defRPr sz="1400" i="1">
                <a:ln w="10541" cmpd="sng">
                  <a:solidFill>
                    <a:schemeClr val="tx1">
                      <a:lumMod val="50000"/>
                      <a:lumOff val="50000"/>
                    </a:schemeClr>
                  </a:solidFill>
                  <a:prstDash val="solid"/>
                </a:ln>
                <a:solidFill>
                  <a:schemeClr val="tx1">
                    <a:lumMod val="65000"/>
                    <a:lumOff val="35000"/>
                  </a:schemeClr>
                </a:solidFill>
              </a:defRPr>
            </a:lvl1pPr>
          </a:lstStyle>
          <a:p>
            <a:pPr algn="r"/>
            <a:r>
              <a:rPr lang="en-US" dirty="0" smtClean="0"/>
              <a:t>February </a:t>
            </a:r>
            <a:r>
              <a:rPr lang="en-US" dirty="0" smtClean="0"/>
              <a:t>2018</a:t>
            </a:r>
            <a:endParaRPr lang="en-US" dirty="0"/>
          </a:p>
        </p:txBody>
      </p:sp>
      <p:sp>
        <p:nvSpPr>
          <p:cNvPr id="54276" name="Text Box 26"/>
          <p:cNvSpPr txBox="1">
            <a:spLocks noChangeArrowheads="1"/>
          </p:cNvSpPr>
          <p:nvPr/>
        </p:nvSpPr>
        <p:spPr bwMode="auto">
          <a:xfrm>
            <a:off x="381000" y="6172200"/>
            <a:ext cx="3276600" cy="307777"/>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eaLnBrk="0" hangingPunct="0">
              <a:spcBef>
                <a:spcPts val="0"/>
              </a:spcBef>
            </a:pPr>
            <a:r>
              <a:rPr lang="en-US" sz="1400" i="1" dirty="0" smtClean="0">
                <a:ln w="10541" cmpd="sng">
                  <a:solidFill>
                    <a:schemeClr val="tx1">
                      <a:lumMod val="50000"/>
                      <a:lumOff val="50000"/>
                    </a:schemeClr>
                  </a:solidFill>
                  <a:prstDash val="solid"/>
                </a:ln>
                <a:solidFill>
                  <a:schemeClr val="tx1">
                    <a:lumMod val="65000"/>
                    <a:lumOff val="35000"/>
                  </a:schemeClr>
                </a:solidFill>
              </a:rPr>
              <a:t>www.Peyto.com</a:t>
            </a:r>
            <a:endParaRPr lang="en-US" sz="1400" i="1" dirty="0">
              <a:ln w="10541" cmpd="sng">
                <a:solidFill>
                  <a:schemeClr val="tx1">
                    <a:lumMod val="50000"/>
                    <a:lumOff val="50000"/>
                  </a:schemeClr>
                </a:solidFill>
                <a:prstDash val="solid"/>
              </a:ln>
              <a:solidFill>
                <a:schemeClr val="tx1">
                  <a:lumMod val="65000"/>
                  <a:lumOff val="3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7487" y="457200"/>
            <a:ext cx="5525813" cy="5475447"/>
          </a:xfrm>
          <a:prstGeom prst="rect">
            <a:avLst/>
          </a:prstGeom>
        </p:spPr>
      </p:pic>
      <p:sp>
        <p:nvSpPr>
          <p:cNvPr id="5" name="Text Box 14"/>
          <p:cNvSpPr txBox="1">
            <a:spLocks noChangeArrowheads="1"/>
          </p:cNvSpPr>
          <p:nvPr/>
        </p:nvSpPr>
        <p:spPr bwMode="auto">
          <a:xfrm>
            <a:off x="3657600" y="6064477"/>
            <a:ext cx="1752600" cy="52322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defPPr>
              <a:defRPr lang="en-US"/>
            </a:defPPr>
            <a:lvl1pPr eaLnBrk="0" hangingPunct="0">
              <a:spcBef>
                <a:spcPts val="0"/>
              </a:spcBef>
              <a:defRPr sz="1400" i="1">
                <a:ln w="10541" cmpd="sng">
                  <a:solidFill>
                    <a:schemeClr val="tx1">
                      <a:lumMod val="50000"/>
                      <a:lumOff val="50000"/>
                    </a:schemeClr>
                  </a:solidFill>
                  <a:prstDash val="solid"/>
                </a:ln>
                <a:solidFill>
                  <a:schemeClr val="tx1">
                    <a:lumMod val="65000"/>
                    <a:lumOff val="35000"/>
                  </a:schemeClr>
                </a:solidFill>
              </a:defRPr>
            </a:lvl1pPr>
          </a:lstStyle>
          <a:p>
            <a:pPr algn="ctr"/>
            <a:r>
              <a:rPr lang="en-US" dirty="0" smtClean="0"/>
              <a:t>Monetizing Gas In Western Canada</a:t>
            </a:r>
            <a:endParaRPr lang="en-US" dirty="0"/>
          </a:p>
        </p:txBody>
      </p:sp>
    </p:spTree>
    <p:extLst>
      <p:ext uri="{BB962C8B-B14F-4D97-AF65-F5344CB8AC3E}">
        <p14:creationId xmlns:p14="http://schemas.microsoft.com/office/powerpoint/2010/main" val="17624594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5C5E0DF-7DF4-469D-9250-E540277ACA4D}" type="slidenum">
              <a:rPr lang="en-US" smtClean="0">
                <a:solidFill>
                  <a:prstClr val="black"/>
                </a:solidFill>
              </a:rPr>
              <a:pPr>
                <a:defRPr/>
              </a:pPr>
              <a:t>10</a:t>
            </a:fld>
            <a:endParaRPr lang="en-US" dirty="0">
              <a:solidFill>
                <a:prstClr val="black"/>
              </a:solidFill>
            </a:endParaRPr>
          </a:p>
        </p:txBody>
      </p:sp>
      <p:sp>
        <p:nvSpPr>
          <p:cNvPr id="4" name="Date Placeholder 3"/>
          <p:cNvSpPr>
            <a:spLocks noGrp="1"/>
          </p:cNvSpPr>
          <p:nvPr>
            <p:ph type="dt" sz="half" idx="12"/>
          </p:nvPr>
        </p:nvSpPr>
        <p:spPr/>
        <p:txBody>
          <a:bodyPr/>
          <a:lstStyle/>
          <a:p>
            <a:pPr>
              <a:defRPr/>
            </a:pPr>
            <a:fld id="{42086C03-34A1-4E73-B01D-EA0B2133F706}" type="datetime1">
              <a:rPr lang="en-US" smtClean="0">
                <a:solidFill>
                  <a:prstClr val="black"/>
                </a:solidFill>
              </a:rPr>
              <a:pPr>
                <a:defRPr/>
              </a:pPr>
              <a:t>2/2/2018</a:t>
            </a:fld>
            <a:endParaRPr lang="en-US" dirty="0">
              <a:solidFill>
                <a:prstClr val="black"/>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4242340463"/>
              </p:ext>
            </p:extLst>
          </p:nvPr>
        </p:nvGraphicFramePr>
        <p:xfrm>
          <a:off x="888914" y="1981200"/>
          <a:ext cx="7493086"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Grp="1" noChangeArrowheads="1"/>
          </p:cNvSpPr>
          <p:nvPr>
            <p:ph type="title"/>
          </p:nvPr>
        </p:nvSpPr>
        <p:spPr>
          <a:xfrm>
            <a:off x="533400" y="304800"/>
            <a:ext cx="7772400" cy="914400"/>
          </a:xfrm>
        </p:spPr>
        <p:txBody>
          <a:bodyPr/>
          <a:lstStyle/>
          <a:p>
            <a:pPr eaLnBrk="1" hangingPunct="1"/>
            <a:r>
              <a:rPr lang="en-US" sz="2800" dirty="0" smtClean="0"/>
              <a:t>Can Liquids Save You?</a:t>
            </a:r>
            <a:r>
              <a:rPr lang="en-US" sz="2800" dirty="0" smtClean="0"/>
              <a:t/>
            </a:r>
            <a:br>
              <a:rPr lang="en-US" sz="2800" dirty="0" smtClean="0"/>
            </a:br>
            <a:r>
              <a:rPr lang="en-US" sz="2000" i="1" dirty="0" smtClean="0">
                <a:cs typeface="Times New Roman" pitchFamily="18" charset="0"/>
              </a:rPr>
              <a:t>If Canadian Differentials Drop Then What?</a:t>
            </a:r>
            <a:endParaRPr lang="en-US" sz="2000" i="1" dirty="0" smtClean="0"/>
          </a:p>
        </p:txBody>
      </p:sp>
      <p:sp>
        <p:nvSpPr>
          <p:cNvPr id="7" name="TextBox 6"/>
          <p:cNvSpPr txBox="1"/>
          <p:nvPr/>
        </p:nvSpPr>
        <p:spPr>
          <a:xfrm>
            <a:off x="1905000" y="1457980"/>
            <a:ext cx="53340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0" dirty="0" smtClean="0"/>
              <a:t>Liquids revenues are already more than 50% of totals for gas producers with 40 </a:t>
            </a:r>
            <a:r>
              <a:rPr lang="en-US" sz="1400" b="0" dirty="0" err="1" smtClean="0"/>
              <a:t>bbls</a:t>
            </a:r>
            <a:r>
              <a:rPr lang="en-US" sz="1400" b="0" dirty="0" smtClean="0"/>
              <a:t>/</a:t>
            </a:r>
            <a:r>
              <a:rPr lang="en-US" sz="1400" b="0" dirty="0" err="1" smtClean="0"/>
              <a:t>mmcf</a:t>
            </a:r>
            <a:r>
              <a:rPr lang="en-US" sz="1400" b="0" dirty="0" smtClean="0"/>
              <a:t>, they can’t afford to lose that</a:t>
            </a:r>
            <a:endParaRPr lang="en-US" sz="1400" b="0" dirty="0"/>
          </a:p>
        </p:txBody>
      </p:sp>
    </p:spTree>
    <p:extLst>
      <p:ext uri="{BB962C8B-B14F-4D97-AF65-F5344CB8AC3E}">
        <p14:creationId xmlns:p14="http://schemas.microsoft.com/office/powerpoint/2010/main" val="39197360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5C5E0DF-7DF4-469D-9250-E540277ACA4D}" type="slidenum">
              <a:rPr lang="en-US" smtClean="0"/>
              <a:pPr>
                <a:defRPr/>
              </a:pPr>
              <a:t>11</a:t>
            </a:fld>
            <a:endParaRPr lang="en-US" dirty="0"/>
          </a:p>
        </p:txBody>
      </p:sp>
      <p:sp>
        <p:nvSpPr>
          <p:cNvPr id="3" name="Date Placeholder 2"/>
          <p:cNvSpPr>
            <a:spLocks noGrp="1"/>
          </p:cNvSpPr>
          <p:nvPr>
            <p:ph type="dt" sz="half" idx="12"/>
          </p:nvPr>
        </p:nvSpPr>
        <p:spPr/>
        <p:txBody>
          <a:bodyPr/>
          <a:lstStyle/>
          <a:p>
            <a:pPr>
              <a:defRPr/>
            </a:pPr>
            <a:fld id="{71269E4E-6921-40ED-BB71-CADE7AC969EA}" type="datetime1">
              <a:rPr lang="en-US" smtClean="0"/>
              <a:t>2/2/2018</a:t>
            </a:fld>
            <a:endParaRPr lang="en-US" dirty="0"/>
          </a:p>
        </p:txBody>
      </p:sp>
      <p:pic>
        <p:nvPicPr>
          <p:cNvPr id="1704962" name="Picture 2" descr="Image result for north america map"/>
          <p:cNvPicPr>
            <a:picLocks noChangeAspect="1" noChangeArrowheads="1"/>
          </p:cNvPicPr>
          <p:nvPr/>
        </p:nvPicPr>
        <p:blipFill rotWithShape="1">
          <a:blip r:embed="rId3">
            <a:extLst>
              <a:ext uri="{28A0092B-C50C-407E-A947-70E740481C1C}">
                <a14:useLocalDpi xmlns:a14="http://schemas.microsoft.com/office/drawing/2010/main" val="0"/>
              </a:ext>
            </a:extLst>
          </a:blip>
          <a:srcRect l="20062" t="14925" r="6278"/>
          <a:stretch/>
        </p:blipFill>
        <p:spPr bwMode="auto">
          <a:xfrm>
            <a:off x="514352" y="1890464"/>
            <a:ext cx="7099175" cy="4596063"/>
          </a:xfrm>
          <a:prstGeom prst="rect">
            <a:avLst/>
          </a:prstGeom>
          <a:noFill/>
          <a:extLst>
            <a:ext uri="{909E8E84-426E-40DD-AFC4-6F175D3DCCD1}">
              <a14:hiddenFill xmlns:a14="http://schemas.microsoft.com/office/drawing/2010/main">
                <a:solidFill>
                  <a:srgbClr val="FFFFFF"/>
                </a:solidFill>
              </a14:hiddenFill>
            </a:ext>
          </a:extLst>
        </p:spPr>
      </p:pic>
      <p:sp>
        <p:nvSpPr>
          <p:cNvPr id="8" name="Curved Down Arrow 7"/>
          <p:cNvSpPr/>
          <p:nvPr/>
        </p:nvSpPr>
        <p:spPr>
          <a:xfrm rot="857410">
            <a:off x="2546495" y="3892944"/>
            <a:ext cx="3130574" cy="587533"/>
          </a:xfrm>
          <a:prstGeom prst="curvedDown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 name="Curved Down Arrow 8"/>
          <p:cNvSpPr/>
          <p:nvPr/>
        </p:nvSpPr>
        <p:spPr>
          <a:xfrm rot="2991310">
            <a:off x="2270487" y="4627310"/>
            <a:ext cx="2816386" cy="453808"/>
          </a:xfrm>
          <a:prstGeom prst="curvedDown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Curved Down Arrow 9"/>
          <p:cNvSpPr/>
          <p:nvPr/>
        </p:nvSpPr>
        <p:spPr>
          <a:xfrm rot="1588242">
            <a:off x="2576461" y="4059753"/>
            <a:ext cx="2509625" cy="445197"/>
          </a:xfrm>
          <a:prstGeom prst="curvedDownArrow">
            <a:avLst>
              <a:gd name="adj1" fmla="val 25000"/>
              <a:gd name="adj2" fmla="val 50000"/>
              <a:gd name="adj3" fmla="val 25586"/>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1" name="Curved Down Arrow 10"/>
          <p:cNvSpPr/>
          <p:nvPr/>
        </p:nvSpPr>
        <p:spPr>
          <a:xfrm rot="20288232" flipH="1">
            <a:off x="947416" y="4058777"/>
            <a:ext cx="1702603" cy="379458"/>
          </a:xfrm>
          <a:prstGeom prst="curvedDownArrow">
            <a:avLst>
              <a:gd name="adj1" fmla="val 25000"/>
              <a:gd name="adj2" fmla="val 50000"/>
              <a:gd name="adj3" fmla="val 25586"/>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 name="Curved Down Arrow 11"/>
          <p:cNvSpPr/>
          <p:nvPr/>
        </p:nvSpPr>
        <p:spPr>
          <a:xfrm rot="748960" flipH="1">
            <a:off x="1105829" y="3303658"/>
            <a:ext cx="1195745" cy="378340"/>
          </a:xfrm>
          <a:prstGeom prst="curvedDownArrow">
            <a:avLst>
              <a:gd name="adj1" fmla="val 25000"/>
              <a:gd name="adj2" fmla="val 50000"/>
              <a:gd name="adj3" fmla="val 25586"/>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TextBox 6"/>
          <p:cNvSpPr txBox="1"/>
          <p:nvPr/>
        </p:nvSpPr>
        <p:spPr>
          <a:xfrm>
            <a:off x="861789" y="4741604"/>
            <a:ext cx="620086"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1400" dirty="0">
                <a:latin typeface="Calibri" panose="020F0502020204030204" pitchFamily="34" charset="0"/>
              </a:rPr>
              <a:t>Malin</a:t>
            </a:r>
          </a:p>
        </p:txBody>
      </p:sp>
      <p:sp>
        <p:nvSpPr>
          <p:cNvPr id="14" name="TextBox 13"/>
          <p:cNvSpPr txBox="1"/>
          <p:nvPr/>
        </p:nvSpPr>
        <p:spPr>
          <a:xfrm>
            <a:off x="4531514" y="4973562"/>
            <a:ext cx="759922"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algn="ctr">
              <a:defRPr sz="1400">
                <a:latin typeface="Calibri" panose="020F0502020204030204" pitchFamily="34" charset="0"/>
              </a:defRPr>
            </a:lvl1pPr>
          </a:lstStyle>
          <a:p>
            <a:r>
              <a:rPr lang="en-US" dirty="0"/>
              <a:t>Chicago</a:t>
            </a:r>
          </a:p>
        </p:txBody>
      </p:sp>
      <p:sp>
        <p:nvSpPr>
          <p:cNvPr id="15" name="TextBox 14"/>
          <p:cNvSpPr txBox="1"/>
          <p:nvPr/>
        </p:nvSpPr>
        <p:spPr>
          <a:xfrm>
            <a:off x="4111783" y="5984977"/>
            <a:ext cx="993618"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algn="ctr">
              <a:defRPr sz="1400">
                <a:latin typeface="Calibri" panose="020F0502020204030204" pitchFamily="34" charset="0"/>
              </a:defRPr>
            </a:lvl1pPr>
          </a:lstStyle>
          <a:p>
            <a:r>
              <a:rPr lang="en-US" dirty="0"/>
              <a:t>Henry Hub</a:t>
            </a:r>
          </a:p>
        </p:txBody>
      </p:sp>
      <p:sp>
        <p:nvSpPr>
          <p:cNvPr id="16" name="TextBox 15"/>
          <p:cNvSpPr txBox="1"/>
          <p:nvPr/>
        </p:nvSpPr>
        <p:spPr>
          <a:xfrm>
            <a:off x="5291437" y="4733157"/>
            <a:ext cx="695463"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algn="ctr">
              <a:defRPr sz="1400">
                <a:latin typeface="Calibri" panose="020F0502020204030204" pitchFamily="34" charset="0"/>
              </a:defRPr>
            </a:lvl1pPr>
          </a:lstStyle>
          <a:p>
            <a:r>
              <a:rPr lang="en-US" dirty="0"/>
              <a:t>Dawn</a:t>
            </a:r>
          </a:p>
        </p:txBody>
      </p:sp>
      <p:sp>
        <p:nvSpPr>
          <p:cNvPr id="17" name="TextBox 16"/>
          <p:cNvSpPr txBox="1"/>
          <p:nvPr/>
        </p:nvSpPr>
        <p:spPr>
          <a:xfrm>
            <a:off x="2506310" y="3905990"/>
            <a:ext cx="540183" cy="2769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a:latin typeface="Calibri" panose="020F0502020204030204" pitchFamily="34" charset="0"/>
              </a:rPr>
              <a:t>AECO</a:t>
            </a:r>
          </a:p>
        </p:txBody>
      </p:sp>
      <p:sp>
        <p:nvSpPr>
          <p:cNvPr id="5" name="Curved Down Arrow 4"/>
          <p:cNvSpPr/>
          <p:nvPr/>
        </p:nvSpPr>
        <p:spPr>
          <a:xfrm rot="1807664">
            <a:off x="2211386" y="3593809"/>
            <a:ext cx="437444" cy="3498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 name="TextBox 17"/>
          <p:cNvSpPr txBox="1"/>
          <p:nvPr/>
        </p:nvSpPr>
        <p:spPr>
          <a:xfrm>
            <a:off x="937990" y="3515669"/>
            <a:ext cx="783173"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algn="ctr">
              <a:defRPr sz="1400">
                <a:latin typeface="Calibri" panose="020F0502020204030204" pitchFamily="34" charset="0"/>
              </a:defRPr>
            </a:lvl1pPr>
          </a:lstStyle>
          <a:p>
            <a:r>
              <a:rPr lang="en-US" dirty="0"/>
              <a:t>Kitimat</a:t>
            </a:r>
          </a:p>
        </p:txBody>
      </p:sp>
      <p:sp>
        <p:nvSpPr>
          <p:cNvPr id="13" name="TextBox 12"/>
          <p:cNvSpPr txBox="1"/>
          <p:nvPr/>
        </p:nvSpPr>
        <p:spPr>
          <a:xfrm>
            <a:off x="1481876" y="4122935"/>
            <a:ext cx="633681" cy="31917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latin typeface="Calibri" panose="020F0502020204030204" pitchFamily="34" charset="0"/>
              </a:rPr>
              <a:t>$0.88</a:t>
            </a:r>
            <a:endParaRPr lang="en-US" sz="1400" dirty="0">
              <a:latin typeface="Calibri" panose="020F0502020204030204" pitchFamily="34" charset="0"/>
            </a:endParaRPr>
          </a:p>
        </p:txBody>
      </p:sp>
      <p:sp>
        <p:nvSpPr>
          <p:cNvPr id="20" name="TextBox 19"/>
          <p:cNvSpPr txBox="1"/>
          <p:nvPr/>
        </p:nvSpPr>
        <p:spPr>
          <a:xfrm>
            <a:off x="3410486" y="4766955"/>
            <a:ext cx="633681" cy="31917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latin typeface="Calibri" panose="020F0502020204030204" pitchFamily="34" charset="0"/>
              </a:rPr>
              <a:t>$1.24</a:t>
            </a:r>
            <a:endParaRPr lang="en-US" sz="1400" dirty="0">
              <a:latin typeface="Calibri" panose="020F0502020204030204" pitchFamily="34" charset="0"/>
            </a:endParaRPr>
          </a:p>
        </p:txBody>
      </p:sp>
      <p:sp>
        <p:nvSpPr>
          <p:cNvPr id="21" name="TextBox 20"/>
          <p:cNvSpPr txBox="1"/>
          <p:nvPr/>
        </p:nvSpPr>
        <p:spPr>
          <a:xfrm>
            <a:off x="3825300" y="4200793"/>
            <a:ext cx="633681" cy="31917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latin typeface="Calibri" panose="020F0502020204030204" pitchFamily="34" charset="0"/>
              </a:rPr>
              <a:t>$0.98</a:t>
            </a:r>
            <a:endParaRPr lang="en-US" sz="1400" dirty="0">
              <a:latin typeface="Calibri" panose="020F0502020204030204" pitchFamily="34" charset="0"/>
            </a:endParaRPr>
          </a:p>
        </p:txBody>
      </p:sp>
      <p:sp>
        <p:nvSpPr>
          <p:cNvPr id="22" name="TextBox 21"/>
          <p:cNvSpPr txBox="1"/>
          <p:nvPr/>
        </p:nvSpPr>
        <p:spPr>
          <a:xfrm>
            <a:off x="3886658" y="3619668"/>
            <a:ext cx="82072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latin typeface="Calibri" panose="020F0502020204030204" pitchFamily="34" charset="0"/>
              </a:rPr>
              <a:t>$1.24 or $1.80</a:t>
            </a:r>
            <a:endParaRPr lang="en-US" sz="1400" dirty="0">
              <a:latin typeface="Calibri" panose="020F0502020204030204" pitchFamily="34" charset="0"/>
            </a:endParaRPr>
          </a:p>
        </p:txBody>
      </p:sp>
      <p:sp>
        <p:nvSpPr>
          <p:cNvPr id="23" name="TextBox 22"/>
          <p:cNvSpPr txBox="1"/>
          <p:nvPr/>
        </p:nvSpPr>
        <p:spPr>
          <a:xfrm>
            <a:off x="1481876" y="3028109"/>
            <a:ext cx="401521" cy="31917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a:latin typeface="Calibri" panose="020F0502020204030204" pitchFamily="34" charset="0"/>
              </a:rPr>
              <a:t>$ ?</a:t>
            </a:r>
          </a:p>
        </p:txBody>
      </p:sp>
      <p:sp>
        <p:nvSpPr>
          <p:cNvPr id="24" name="TextBox 23"/>
          <p:cNvSpPr txBox="1"/>
          <p:nvPr/>
        </p:nvSpPr>
        <p:spPr>
          <a:xfrm>
            <a:off x="2428334" y="3323764"/>
            <a:ext cx="633681" cy="31917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latin typeface="Calibri" panose="020F0502020204030204" pitchFamily="34" charset="0"/>
              </a:rPr>
              <a:t>$0.21</a:t>
            </a:r>
            <a:endParaRPr lang="en-US" sz="1400" dirty="0">
              <a:latin typeface="Calibri" panose="020F0502020204030204" pitchFamily="34" charset="0"/>
            </a:endParaRPr>
          </a:p>
        </p:txBody>
      </p:sp>
      <p:sp>
        <p:nvSpPr>
          <p:cNvPr id="26" name="Rectangle 5"/>
          <p:cNvSpPr>
            <a:spLocks noChangeArrowheads="1"/>
          </p:cNvSpPr>
          <p:nvPr/>
        </p:nvSpPr>
        <p:spPr bwMode="auto">
          <a:xfrm>
            <a:off x="228600" y="6324600"/>
            <a:ext cx="6172200" cy="338554"/>
          </a:xfrm>
          <a:prstGeom prst="rect">
            <a:avLst/>
          </a:prstGeom>
          <a:noFill/>
          <a:ln w="9525">
            <a:noFill/>
            <a:miter lim="800000"/>
            <a:headEnd/>
            <a:tailEnd/>
          </a:ln>
        </p:spPr>
        <p:txBody>
          <a:bodyPr wrap="square">
            <a:spAutoFit/>
          </a:bodyPr>
          <a:lstStyle/>
          <a:p>
            <a:pPr eaLnBrk="0" hangingPunct="0">
              <a:buClr>
                <a:schemeClr val="accent2"/>
              </a:buClr>
            </a:pPr>
            <a:r>
              <a:rPr lang="en-US" sz="800" b="0" i="1" dirty="0"/>
              <a:t>All prices in </a:t>
            </a:r>
            <a:r>
              <a:rPr lang="en-US" sz="800" b="0" i="1" dirty="0" smtClean="0"/>
              <a:t>$CND/GJ </a:t>
            </a:r>
            <a:r>
              <a:rPr lang="en-US" sz="800" b="0" i="1" dirty="0"/>
              <a:t>as at </a:t>
            </a:r>
            <a:r>
              <a:rPr lang="en-US" sz="800" b="0" i="1" dirty="0" smtClean="0"/>
              <a:t>Feb 5, 2018</a:t>
            </a:r>
            <a:endParaRPr lang="en-US" sz="800" b="0" i="1" dirty="0"/>
          </a:p>
          <a:p>
            <a:pPr eaLnBrk="0" hangingPunct="0">
              <a:buClr>
                <a:schemeClr val="accent2"/>
              </a:buClr>
            </a:pPr>
            <a:r>
              <a:rPr lang="en-US" sz="800" b="0" i="1" dirty="0"/>
              <a:t>Source: TD, TCPL, BMO</a:t>
            </a:r>
          </a:p>
        </p:txBody>
      </p:sp>
      <p:graphicFrame>
        <p:nvGraphicFramePr>
          <p:cNvPr id="28" name="Table 27"/>
          <p:cNvGraphicFramePr>
            <a:graphicFrameLocks noGrp="1"/>
          </p:cNvGraphicFramePr>
          <p:nvPr>
            <p:extLst>
              <p:ext uri="{D42A27DB-BD31-4B8C-83A1-F6EECF244321}">
                <p14:modId xmlns:p14="http://schemas.microsoft.com/office/powerpoint/2010/main" val="3381892749"/>
              </p:ext>
            </p:extLst>
          </p:nvPr>
        </p:nvGraphicFramePr>
        <p:xfrm>
          <a:off x="5008428" y="2571626"/>
          <a:ext cx="3841281" cy="2161836"/>
        </p:xfrm>
        <a:graphic>
          <a:graphicData uri="http://schemas.openxmlformats.org/drawingml/2006/table">
            <a:tbl>
              <a:tblPr>
                <a:tableStyleId>{073A0DAA-6AF3-43AB-8588-CEC1D06C72B9}</a:tableStyleId>
              </a:tblPr>
              <a:tblGrid>
                <a:gridCol w="1148663"/>
                <a:gridCol w="519681"/>
                <a:gridCol w="867028"/>
                <a:gridCol w="609600"/>
                <a:gridCol w="696309"/>
              </a:tblGrid>
              <a:tr h="606494">
                <a:tc>
                  <a:txBody>
                    <a:bodyPr/>
                    <a:lstStyle/>
                    <a:p>
                      <a:pPr algn="ctr" fontAlgn="b"/>
                      <a:r>
                        <a:rPr lang="en-US" sz="1050" b="1" u="none" strike="noStrike" dirty="0">
                          <a:effectLst/>
                          <a:latin typeface="Calibri" panose="020F0502020204030204" pitchFamily="34" charset="0"/>
                        </a:rPr>
                        <a:t>Market</a:t>
                      </a:r>
                      <a:endParaRPr lang="en-US" sz="105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2018 Market </a:t>
                      </a:r>
                      <a:r>
                        <a:rPr lang="en-US" sz="1050" b="1" u="none" strike="noStrike" dirty="0" smtClean="0">
                          <a:effectLst/>
                          <a:latin typeface="Calibri" panose="020F0502020204030204" pitchFamily="34" charset="0"/>
                        </a:rPr>
                        <a:t>Price</a:t>
                      </a:r>
                    </a:p>
                    <a:p>
                      <a:pPr algn="ctr" fontAlgn="b"/>
                      <a:r>
                        <a:rPr lang="en-US" sz="1050" b="1" i="0" u="none" strike="noStrike" dirty="0" smtClean="0">
                          <a:solidFill>
                            <a:srgbClr val="000000"/>
                          </a:solidFill>
                          <a:effectLst/>
                          <a:latin typeface="Calibri" panose="020F0502020204030204" pitchFamily="34" charset="0"/>
                        </a:rPr>
                        <a:t>CND$/GJ</a:t>
                      </a:r>
                      <a:endParaRPr lang="en-US" sz="105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Full Path Transport </a:t>
                      </a:r>
                      <a:r>
                        <a:rPr lang="en-US" sz="1050" b="1" u="none" strike="noStrike" dirty="0">
                          <a:effectLst/>
                          <a:latin typeface="Calibri" panose="020F0502020204030204" pitchFamily="34" charset="0"/>
                        </a:rPr>
                        <a:t>Cost (</a:t>
                      </a:r>
                      <a:r>
                        <a:rPr lang="en-US" sz="1050" b="1" u="none" strike="noStrike" dirty="0" err="1">
                          <a:effectLst/>
                          <a:latin typeface="Calibri" panose="020F0502020204030204" pitchFamily="34" charset="0"/>
                        </a:rPr>
                        <a:t>Firm+Fuel</a:t>
                      </a:r>
                      <a:r>
                        <a:rPr lang="en-US" sz="1050" b="1" u="none" strike="noStrike" dirty="0" smtClean="0">
                          <a:effectLst/>
                          <a:latin typeface="Calibri" panose="020F0502020204030204" pitchFamily="34" charset="0"/>
                        </a:rPr>
                        <a:t>)</a:t>
                      </a:r>
                    </a:p>
                    <a:p>
                      <a:pPr algn="ctr" fontAlgn="b"/>
                      <a:r>
                        <a:rPr lang="en-US" sz="1050" b="1" i="0" u="none" strike="noStrike" dirty="0" smtClean="0">
                          <a:solidFill>
                            <a:srgbClr val="000000"/>
                          </a:solidFill>
                          <a:effectLst/>
                          <a:latin typeface="Calibri" panose="020F0502020204030204" pitchFamily="34" charset="0"/>
                        </a:rPr>
                        <a:t>CND$/GJ</a:t>
                      </a:r>
                      <a:endParaRPr lang="en-US" sz="105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Net Price </a:t>
                      </a:r>
                      <a:r>
                        <a:rPr lang="en-US" sz="1050" b="1" u="none" strike="noStrike" dirty="0" smtClean="0">
                          <a:effectLst/>
                          <a:latin typeface="Calibri" panose="020F0502020204030204" pitchFamily="34" charset="0"/>
                        </a:rPr>
                        <a:t>Received</a:t>
                      </a:r>
                    </a:p>
                    <a:p>
                      <a:pPr algn="ctr" fontAlgn="b"/>
                      <a:r>
                        <a:rPr lang="en-US" sz="1050" b="1" i="0" u="none" strike="noStrike" dirty="0" smtClean="0">
                          <a:solidFill>
                            <a:srgbClr val="000000"/>
                          </a:solidFill>
                          <a:effectLst/>
                          <a:latin typeface="Calibri" panose="020F0502020204030204" pitchFamily="34" charset="0"/>
                        </a:rPr>
                        <a:t>CND$/GJ</a:t>
                      </a:r>
                      <a:endParaRPr lang="en-US" sz="105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Transport Costs as % of Price</a:t>
                      </a:r>
                      <a:endParaRPr lang="en-US" sz="105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7111">
                <a:tc>
                  <a:txBody>
                    <a:bodyPr/>
                    <a:lstStyle/>
                    <a:p>
                      <a:pPr algn="ctr" fontAlgn="b"/>
                      <a:r>
                        <a:rPr lang="en-US" sz="1050" b="1" i="0" u="none" strike="noStrike" dirty="0" smtClean="0">
                          <a:solidFill>
                            <a:srgbClr val="000000"/>
                          </a:solidFill>
                          <a:effectLst/>
                          <a:latin typeface="Calibri" panose="020F0502020204030204" pitchFamily="34" charset="0"/>
                        </a:rPr>
                        <a:t>NYMEX (US$/MMBTU)</a:t>
                      </a:r>
                      <a:endParaRPr lang="en-US" sz="105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i="0" u="none" strike="noStrike" dirty="0" smtClean="0">
                          <a:solidFill>
                            <a:srgbClr val="000000"/>
                          </a:solidFill>
                          <a:effectLst/>
                          <a:latin typeface="Calibri" panose="020F0502020204030204" pitchFamily="34" charset="0"/>
                        </a:rPr>
                        <a:t>$2.80</a:t>
                      </a:r>
                      <a:endParaRPr lang="en-US" sz="105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5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5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5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7111">
                <a:tc>
                  <a:txBody>
                    <a:bodyPr/>
                    <a:lstStyle/>
                    <a:p>
                      <a:pPr algn="ctr" fontAlgn="b"/>
                      <a:r>
                        <a:rPr lang="en-US" sz="1000" b="1" u="none" strike="noStrike" dirty="0" smtClean="0">
                          <a:effectLst/>
                          <a:latin typeface="Calibri" panose="020F0502020204030204" pitchFamily="34" charset="0"/>
                        </a:rPr>
                        <a:t> To AECO</a:t>
                      </a:r>
                      <a:endParaRPr lang="en-US" sz="10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$1.23</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a:t>
                      </a:r>
                      <a:r>
                        <a:rPr lang="en-US" sz="1050" b="1" u="none" strike="noStrike" dirty="0" smtClean="0">
                          <a:effectLst/>
                          <a:latin typeface="Calibri" panose="020F0502020204030204" pitchFamily="34" charset="0"/>
                        </a:rPr>
                        <a:t>0.21 </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 </a:t>
                      </a:r>
                      <a:r>
                        <a:rPr lang="en-US" sz="1050" b="1" u="none" strike="noStrike" dirty="0" smtClean="0">
                          <a:effectLst/>
                          <a:latin typeface="Calibri" panose="020F0502020204030204" pitchFamily="34" charset="0"/>
                        </a:rPr>
                        <a:t>$1.02 </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17%</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7111">
                <a:tc>
                  <a:txBody>
                    <a:bodyPr/>
                    <a:lstStyle/>
                    <a:p>
                      <a:pPr algn="ctr" fontAlgn="b"/>
                      <a:r>
                        <a:rPr lang="en-US" sz="1000" b="1" u="none" strike="noStrike" dirty="0" smtClean="0">
                          <a:effectLst/>
                          <a:latin typeface="Calibri" panose="020F0502020204030204" pitchFamily="34" charset="0"/>
                        </a:rPr>
                        <a:t>To Malin</a:t>
                      </a:r>
                      <a:endParaRPr lang="en-US" sz="10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$2.49</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 </a:t>
                      </a:r>
                      <a:r>
                        <a:rPr lang="en-US" sz="1050" b="1" u="none" strike="noStrike" dirty="0" smtClean="0">
                          <a:effectLst/>
                          <a:latin typeface="Calibri" panose="020F0502020204030204" pitchFamily="34" charset="0"/>
                        </a:rPr>
                        <a:t>$</a:t>
                      </a:r>
                      <a:r>
                        <a:rPr lang="en-US" sz="1050" b="1" u="none" strike="noStrike" dirty="0" smtClean="0">
                          <a:effectLst/>
                          <a:latin typeface="Calibri" panose="020F0502020204030204" pitchFamily="34" charset="0"/>
                        </a:rPr>
                        <a:t>0.88 </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 </a:t>
                      </a:r>
                      <a:r>
                        <a:rPr lang="en-US" sz="1050" b="1" u="none" strike="noStrike" dirty="0" smtClean="0">
                          <a:effectLst/>
                          <a:latin typeface="Calibri" panose="020F0502020204030204" pitchFamily="34" charset="0"/>
                        </a:rPr>
                        <a:t>$</a:t>
                      </a:r>
                      <a:r>
                        <a:rPr lang="en-US" sz="1050" b="1" u="none" strike="noStrike" dirty="0" smtClean="0">
                          <a:effectLst/>
                          <a:latin typeface="Calibri" panose="020F0502020204030204" pitchFamily="34" charset="0"/>
                        </a:rPr>
                        <a:t>1.61 </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35%</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7111">
                <a:tc>
                  <a:txBody>
                    <a:bodyPr/>
                    <a:lstStyle/>
                    <a:p>
                      <a:pPr algn="ctr" fontAlgn="b"/>
                      <a:r>
                        <a:rPr lang="en-US" sz="1000" b="1" u="none" strike="noStrike" dirty="0" smtClean="0">
                          <a:effectLst/>
                          <a:latin typeface="Calibri" panose="020F0502020204030204" pitchFamily="34" charset="0"/>
                        </a:rPr>
                        <a:t>To Chicago</a:t>
                      </a:r>
                      <a:endParaRPr lang="en-US" sz="10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a:t>
                      </a:r>
                      <a:r>
                        <a:rPr lang="en-US" sz="1050" b="1" u="none" strike="noStrike" dirty="0" smtClean="0">
                          <a:effectLst/>
                          <a:latin typeface="Calibri" panose="020F0502020204030204" pitchFamily="34" charset="0"/>
                        </a:rPr>
                        <a:t>2.98</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 </a:t>
                      </a:r>
                      <a:r>
                        <a:rPr lang="en-US" sz="1050" b="1" u="none" strike="noStrike" dirty="0" smtClean="0">
                          <a:effectLst/>
                          <a:latin typeface="Calibri" panose="020F0502020204030204" pitchFamily="34" charset="0"/>
                        </a:rPr>
                        <a:t>$0.98 </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 </a:t>
                      </a:r>
                      <a:r>
                        <a:rPr lang="en-US" sz="1050" b="1" u="none" strike="noStrike" dirty="0" smtClean="0">
                          <a:effectLst/>
                          <a:latin typeface="Calibri" panose="020F0502020204030204" pitchFamily="34" charset="0"/>
                        </a:rPr>
                        <a:t>$2.00 </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33%</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7111">
                <a:tc>
                  <a:txBody>
                    <a:bodyPr/>
                    <a:lstStyle/>
                    <a:p>
                      <a:pPr algn="ctr" fontAlgn="b"/>
                      <a:r>
                        <a:rPr lang="en-US" sz="1000" b="1" u="none" strike="noStrike" dirty="0" smtClean="0">
                          <a:effectLst/>
                          <a:latin typeface="Calibri" panose="020F0502020204030204" pitchFamily="34" charset="0"/>
                        </a:rPr>
                        <a:t>To Dawn </a:t>
                      </a:r>
                      <a:r>
                        <a:rPr lang="en-US" sz="1000" b="1" u="none" strike="noStrike" dirty="0">
                          <a:effectLst/>
                          <a:latin typeface="Calibri" panose="020F0502020204030204" pitchFamily="34" charset="0"/>
                        </a:rPr>
                        <a:t>(via LTFP)</a:t>
                      </a:r>
                      <a:endParaRPr lang="en-US" sz="10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$3.13</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 </a:t>
                      </a:r>
                      <a:r>
                        <a:rPr lang="en-US" sz="1050" b="1" u="none" strike="noStrike" dirty="0" smtClean="0">
                          <a:effectLst/>
                          <a:latin typeface="Calibri" panose="020F0502020204030204" pitchFamily="34" charset="0"/>
                        </a:rPr>
                        <a:t>$</a:t>
                      </a:r>
                      <a:r>
                        <a:rPr lang="en-US" sz="1050" b="1" u="none" strike="noStrike" dirty="0" smtClean="0">
                          <a:effectLst/>
                          <a:latin typeface="Calibri" panose="020F0502020204030204" pitchFamily="34" charset="0"/>
                        </a:rPr>
                        <a:t>1.24 </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 </a:t>
                      </a:r>
                      <a:r>
                        <a:rPr lang="en-US" sz="1050" b="1" u="none" strike="noStrike" dirty="0" smtClean="0">
                          <a:effectLst/>
                          <a:latin typeface="Calibri" panose="020F0502020204030204" pitchFamily="34" charset="0"/>
                        </a:rPr>
                        <a:t>$</a:t>
                      </a:r>
                      <a:r>
                        <a:rPr lang="en-US" sz="1050" b="1" u="none" strike="noStrike" dirty="0" smtClean="0">
                          <a:effectLst/>
                          <a:latin typeface="Calibri" panose="020F0502020204030204" pitchFamily="34" charset="0"/>
                        </a:rPr>
                        <a:t>1.89 </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40%</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7111">
                <a:tc>
                  <a:txBody>
                    <a:bodyPr/>
                    <a:lstStyle/>
                    <a:p>
                      <a:pPr algn="ctr" fontAlgn="b"/>
                      <a:r>
                        <a:rPr lang="en-US" sz="1000" b="1" i="0" u="none" strike="noStrike" dirty="0" smtClean="0">
                          <a:solidFill>
                            <a:srgbClr val="000000"/>
                          </a:solidFill>
                          <a:effectLst/>
                          <a:latin typeface="Calibri" panose="020F0502020204030204" pitchFamily="34" charset="0"/>
                        </a:rPr>
                        <a:t>To Dawn (Full Toll)</a:t>
                      </a:r>
                      <a:endParaRPr lang="en-US" sz="10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i="0" u="none" strike="noStrike" dirty="0" smtClean="0">
                          <a:solidFill>
                            <a:srgbClr val="000000"/>
                          </a:solidFill>
                          <a:effectLst/>
                          <a:latin typeface="Calibri" panose="020F0502020204030204" pitchFamily="34" charset="0"/>
                        </a:rPr>
                        <a:t>$3.13</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i="0" u="none" strike="noStrike" dirty="0" smtClean="0">
                          <a:solidFill>
                            <a:srgbClr val="000000"/>
                          </a:solidFill>
                          <a:effectLst/>
                          <a:latin typeface="Calibri" panose="020F0502020204030204" pitchFamily="34" charset="0"/>
                        </a:rPr>
                        <a:t>$1.80</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i="0" u="none" strike="noStrike" dirty="0" smtClean="0">
                          <a:solidFill>
                            <a:srgbClr val="000000"/>
                          </a:solidFill>
                          <a:effectLst/>
                          <a:latin typeface="Calibri" panose="020F0502020204030204" pitchFamily="34" charset="0"/>
                        </a:rPr>
                        <a:t>$1.32</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i="0" u="none" strike="noStrike" dirty="0" smtClean="0">
                          <a:solidFill>
                            <a:srgbClr val="000000"/>
                          </a:solidFill>
                          <a:effectLst/>
                          <a:latin typeface="Calibri" panose="020F0502020204030204" pitchFamily="34" charset="0"/>
                        </a:rPr>
                        <a:t>58%</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7111">
                <a:tc>
                  <a:txBody>
                    <a:bodyPr/>
                    <a:lstStyle/>
                    <a:p>
                      <a:pPr algn="ctr" fontAlgn="b"/>
                      <a:r>
                        <a:rPr lang="en-US" sz="1000" b="1" u="none" strike="noStrike" dirty="0" smtClean="0">
                          <a:effectLst/>
                          <a:latin typeface="Calibri" panose="020F0502020204030204" pitchFamily="34" charset="0"/>
                        </a:rPr>
                        <a:t>To Henry </a:t>
                      </a:r>
                      <a:r>
                        <a:rPr lang="en-US" sz="1000" b="1" u="none" strike="noStrike" dirty="0">
                          <a:effectLst/>
                          <a:latin typeface="Calibri" panose="020F0502020204030204" pitchFamily="34" charset="0"/>
                        </a:rPr>
                        <a:t>Hub</a:t>
                      </a:r>
                      <a:endParaRPr lang="en-US" sz="10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$3.32</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 </a:t>
                      </a:r>
                      <a:r>
                        <a:rPr lang="en-US" sz="1050" b="1" u="none" strike="noStrike" dirty="0" smtClean="0">
                          <a:effectLst/>
                          <a:latin typeface="Calibri" panose="020F0502020204030204" pitchFamily="34" charset="0"/>
                        </a:rPr>
                        <a:t>$</a:t>
                      </a:r>
                      <a:r>
                        <a:rPr lang="en-US" sz="1050" b="1" u="none" strike="noStrike" dirty="0" smtClean="0">
                          <a:effectLst/>
                          <a:latin typeface="Calibri" panose="020F0502020204030204" pitchFamily="34" charset="0"/>
                        </a:rPr>
                        <a:t>1.24 </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u="none" strike="noStrike" dirty="0">
                          <a:effectLst/>
                          <a:latin typeface="Calibri" panose="020F0502020204030204" pitchFamily="34" charset="0"/>
                        </a:rPr>
                        <a:t> </a:t>
                      </a:r>
                      <a:r>
                        <a:rPr lang="en-US" sz="1050" b="1" u="none" strike="noStrike" dirty="0" smtClean="0">
                          <a:effectLst/>
                          <a:latin typeface="Calibri" panose="020F0502020204030204" pitchFamily="34" charset="0"/>
                        </a:rPr>
                        <a:t>$2.08 </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50" b="1" u="none" strike="noStrike" dirty="0" smtClean="0">
                          <a:effectLst/>
                          <a:latin typeface="Calibri" panose="020F0502020204030204" pitchFamily="34" charset="0"/>
                        </a:rPr>
                        <a:t>37%</a:t>
                      </a:r>
                      <a:endParaRPr lang="en-US" sz="1050" b="1" i="0" u="none" strike="noStrike" dirty="0">
                        <a:solidFill>
                          <a:srgbClr val="000000"/>
                        </a:solidFill>
                        <a:effectLst/>
                        <a:latin typeface="Calibri" panose="020F0502020204030204" pitchFamily="34" charset="0"/>
                      </a:endParaRPr>
                    </a:p>
                  </a:txBody>
                  <a:tcPr marL="9525" marR="9525" marT="9525"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9" name="Cloud 28"/>
          <p:cNvSpPr/>
          <p:nvPr/>
        </p:nvSpPr>
        <p:spPr>
          <a:xfrm>
            <a:off x="7470350" y="3247750"/>
            <a:ext cx="795644" cy="1870478"/>
          </a:xfrm>
          <a:prstGeom prst="cloud">
            <a:avLst/>
          </a:prstGeom>
          <a:noFill/>
          <a:ln w="31750"/>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2"/>
          <p:cNvSpPr txBox="1">
            <a:spLocks noChangeArrowheads="1"/>
          </p:cNvSpPr>
          <p:nvPr/>
        </p:nvSpPr>
        <p:spPr>
          <a:xfrm>
            <a:off x="533400" y="304800"/>
            <a:ext cx="7772400" cy="914400"/>
          </a:xfrm>
          <a:prstGeom prst="rect">
            <a:avLst/>
          </a:prstGeom>
        </p:spPr>
        <p:txBody>
          <a:bodyPr/>
          <a:lst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fontAlgn="base">
              <a:spcBef>
                <a:spcPct val="0"/>
              </a:spcBef>
              <a:spcAft>
                <a:spcPct val="0"/>
              </a:spcAft>
              <a:defRPr sz="3200">
                <a:solidFill>
                  <a:srgbClr val="FFFFFF"/>
                </a:solidFill>
                <a:latin typeface="Arial" charset="0"/>
              </a:defRPr>
            </a:lvl6pPr>
            <a:lvl7pPr marL="914400" algn="l" rtl="0" fontAlgn="base">
              <a:spcBef>
                <a:spcPct val="0"/>
              </a:spcBef>
              <a:spcAft>
                <a:spcPct val="0"/>
              </a:spcAft>
              <a:defRPr sz="3200">
                <a:solidFill>
                  <a:srgbClr val="FFFFFF"/>
                </a:solidFill>
                <a:latin typeface="Arial" charset="0"/>
              </a:defRPr>
            </a:lvl7pPr>
            <a:lvl8pPr marL="1371600" algn="l" rtl="0" fontAlgn="base">
              <a:spcBef>
                <a:spcPct val="0"/>
              </a:spcBef>
              <a:spcAft>
                <a:spcPct val="0"/>
              </a:spcAft>
              <a:defRPr sz="3200">
                <a:solidFill>
                  <a:srgbClr val="FFFFFF"/>
                </a:solidFill>
                <a:latin typeface="Arial" charset="0"/>
              </a:defRPr>
            </a:lvl8pPr>
            <a:lvl9pPr marL="1828800" algn="l" rtl="0" fontAlgn="base">
              <a:spcBef>
                <a:spcPct val="0"/>
              </a:spcBef>
              <a:spcAft>
                <a:spcPct val="0"/>
              </a:spcAft>
              <a:defRPr sz="3200">
                <a:solidFill>
                  <a:srgbClr val="FFFFFF"/>
                </a:solidFill>
                <a:latin typeface="Arial" charset="0"/>
              </a:defRPr>
            </a:lvl9pPr>
          </a:lstStyle>
          <a:p>
            <a:pPr eaLnBrk="1" hangingPunct="1"/>
            <a:r>
              <a:rPr lang="en-US" sz="2800" b="0" kern="0" dirty="0" smtClean="0"/>
              <a:t>Egress Options</a:t>
            </a:r>
            <a:br>
              <a:rPr lang="en-US" sz="2800" b="0" kern="0" dirty="0" smtClean="0"/>
            </a:br>
            <a:r>
              <a:rPr lang="en-US" sz="2000" b="0" i="1" kern="0" dirty="0" smtClean="0">
                <a:cs typeface="Times New Roman" pitchFamily="18" charset="0"/>
              </a:rPr>
              <a:t>Can Gas Producers Get A Better Price?</a:t>
            </a:r>
            <a:endParaRPr lang="en-US" sz="2000" b="0" i="1" kern="0" dirty="0" smtClean="0"/>
          </a:p>
        </p:txBody>
      </p:sp>
      <p:sp>
        <p:nvSpPr>
          <p:cNvPr id="32" name="TextBox 31"/>
          <p:cNvSpPr txBox="1"/>
          <p:nvPr/>
        </p:nvSpPr>
        <p:spPr>
          <a:xfrm>
            <a:off x="1211580" y="1458982"/>
            <a:ext cx="70866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0" dirty="0" smtClean="0"/>
              <a:t>With the base cost of egress &gt;1/3 the value of the commodity (prior to the current marketing premiums) there is no net price above CND$2.10/GJ available to producers</a:t>
            </a:r>
            <a:endParaRPr lang="en-US" sz="1400" b="0" dirty="0"/>
          </a:p>
        </p:txBody>
      </p:sp>
    </p:spTree>
    <p:extLst>
      <p:ext uri="{BB962C8B-B14F-4D97-AF65-F5344CB8AC3E}">
        <p14:creationId xmlns:p14="http://schemas.microsoft.com/office/powerpoint/2010/main" val="18442110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718959" y="2475855"/>
            <a:ext cx="8001000" cy="2161561"/>
          </a:xfrm>
          <a:prstGeom prst="rect">
            <a:avLst/>
          </a:prstGeom>
        </p:spPr>
      </p:pic>
      <p:sp>
        <p:nvSpPr>
          <p:cNvPr id="3" name="Slide Number Placeholder 2"/>
          <p:cNvSpPr>
            <a:spLocks noGrp="1"/>
          </p:cNvSpPr>
          <p:nvPr>
            <p:ph type="sldNum" sz="quarter" idx="11"/>
          </p:nvPr>
        </p:nvSpPr>
        <p:spPr/>
        <p:txBody>
          <a:bodyPr/>
          <a:lstStyle/>
          <a:p>
            <a:pPr>
              <a:defRPr/>
            </a:pPr>
            <a:fld id="{D5C5E0DF-7DF4-469D-9250-E540277ACA4D}" type="slidenum">
              <a:rPr lang="en-US" smtClean="0">
                <a:solidFill>
                  <a:prstClr val="black"/>
                </a:solidFill>
              </a:rPr>
              <a:pPr>
                <a:defRPr/>
              </a:pPr>
              <a:t>12</a:t>
            </a:fld>
            <a:endParaRPr lang="en-US" dirty="0">
              <a:solidFill>
                <a:prstClr val="black"/>
              </a:solidFill>
            </a:endParaRPr>
          </a:p>
        </p:txBody>
      </p:sp>
      <p:sp>
        <p:nvSpPr>
          <p:cNvPr id="4" name="Date Placeholder 3"/>
          <p:cNvSpPr>
            <a:spLocks noGrp="1"/>
          </p:cNvSpPr>
          <p:nvPr>
            <p:ph type="dt" sz="half" idx="12"/>
          </p:nvPr>
        </p:nvSpPr>
        <p:spPr/>
        <p:txBody>
          <a:bodyPr/>
          <a:lstStyle/>
          <a:p>
            <a:pPr>
              <a:defRPr/>
            </a:pPr>
            <a:fld id="{42086C03-34A1-4E73-B01D-EA0B2133F706}" type="datetime1">
              <a:rPr lang="en-US" smtClean="0">
                <a:solidFill>
                  <a:prstClr val="black"/>
                </a:solidFill>
              </a:rPr>
              <a:pPr>
                <a:defRPr/>
              </a:pPr>
              <a:t>2/2/2018</a:t>
            </a:fld>
            <a:endParaRPr lang="en-US" dirty="0">
              <a:solidFill>
                <a:prstClr val="black"/>
              </a:solidFill>
            </a:endParaRPr>
          </a:p>
        </p:txBody>
      </p:sp>
      <p:sp>
        <p:nvSpPr>
          <p:cNvPr id="5" name="Rectangle 2"/>
          <p:cNvSpPr>
            <a:spLocks noGrp="1" noChangeArrowheads="1"/>
          </p:cNvSpPr>
          <p:nvPr>
            <p:ph type="title"/>
          </p:nvPr>
        </p:nvSpPr>
        <p:spPr>
          <a:xfrm>
            <a:off x="525780" y="224327"/>
            <a:ext cx="7772400" cy="914400"/>
          </a:xfrm>
        </p:spPr>
        <p:txBody>
          <a:bodyPr/>
          <a:lstStyle/>
          <a:p>
            <a:pPr eaLnBrk="1" hangingPunct="1"/>
            <a:r>
              <a:rPr lang="en-US" sz="2800" dirty="0" smtClean="0"/>
              <a:t>Egress Options</a:t>
            </a:r>
            <a:br>
              <a:rPr lang="en-US" sz="2800" dirty="0" smtClean="0"/>
            </a:br>
            <a:r>
              <a:rPr lang="en-US" sz="2000" i="1" dirty="0" smtClean="0">
                <a:cs typeface="Times New Roman" pitchFamily="18" charset="0"/>
              </a:rPr>
              <a:t>Lower Tolls Are Required To Get A Sufficient Price</a:t>
            </a:r>
            <a:endParaRPr lang="en-US" sz="2000" i="1" dirty="0" smtClean="0"/>
          </a:p>
        </p:txBody>
      </p:sp>
      <p:sp>
        <p:nvSpPr>
          <p:cNvPr id="7" name="Rectangle 5"/>
          <p:cNvSpPr>
            <a:spLocks noChangeArrowheads="1"/>
          </p:cNvSpPr>
          <p:nvPr/>
        </p:nvSpPr>
        <p:spPr bwMode="auto">
          <a:xfrm>
            <a:off x="228600" y="6324600"/>
            <a:ext cx="6172200" cy="338554"/>
          </a:xfrm>
          <a:prstGeom prst="rect">
            <a:avLst/>
          </a:prstGeom>
          <a:noFill/>
          <a:ln w="9525">
            <a:noFill/>
            <a:miter lim="800000"/>
            <a:headEnd/>
            <a:tailEnd/>
          </a:ln>
        </p:spPr>
        <p:txBody>
          <a:bodyPr wrap="square">
            <a:spAutoFit/>
          </a:bodyPr>
          <a:lstStyle/>
          <a:p>
            <a:pPr eaLnBrk="0" hangingPunct="0">
              <a:buClr>
                <a:schemeClr val="accent2"/>
              </a:buClr>
            </a:pPr>
            <a:r>
              <a:rPr lang="en-US" sz="800" b="0" i="1" dirty="0"/>
              <a:t>All prices </a:t>
            </a:r>
            <a:r>
              <a:rPr lang="en-US" sz="800" b="0" i="1" dirty="0" smtClean="0"/>
              <a:t>dated </a:t>
            </a:r>
            <a:r>
              <a:rPr lang="en-US" sz="800" b="0" i="1" dirty="0" smtClean="0"/>
              <a:t>Feb 1, 2018, using C</a:t>
            </a:r>
            <a:endParaRPr lang="en-US" sz="800" b="0" i="1" dirty="0"/>
          </a:p>
          <a:p>
            <a:pPr eaLnBrk="0" hangingPunct="0">
              <a:buClr>
                <a:schemeClr val="accent2"/>
              </a:buClr>
            </a:pPr>
            <a:r>
              <a:rPr lang="en-US" sz="800" b="0" i="1" dirty="0"/>
              <a:t>Source: </a:t>
            </a:r>
            <a:r>
              <a:rPr lang="en-US" sz="800" b="0" i="1" dirty="0" smtClean="0"/>
              <a:t>TD</a:t>
            </a:r>
            <a:endParaRPr lang="en-US" sz="800" b="0" i="1" dirty="0"/>
          </a:p>
        </p:txBody>
      </p:sp>
      <p:sp>
        <p:nvSpPr>
          <p:cNvPr id="11" name="Rectangle 10"/>
          <p:cNvSpPr/>
          <p:nvPr/>
        </p:nvSpPr>
        <p:spPr>
          <a:xfrm>
            <a:off x="2964180" y="4114800"/>
            <a:ext cx="381000" cy="5446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3" name="Straight Connector 12"/>
          <p:cNvCxnSpPr/>
          <p:nvPr/>
        </p:nvCxnSpPr>
        <p:spPr>
          <a:xfrm>
            <a:off x="3345180" y="4114800"/>
            <a:ext cx="1981200" cy="522616"/>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2964180" y="4659463"/>
            <a:ext cx="236220" cy="1512737"/>
          </a:xfrm>
          <a:prstGeom prst="line">
            <a:avLst/>
          </a:prstGeom>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1405890" y="1458982"/>
            <a:ext cx="640842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0" dirty="0" smtClean="0"/>
              <a:t>Most of the transport out of Alberta is currently priced at a significant premium over regulated tolls which is why the </a:t>
            </a:r>
            <a:r>
              <a:rPr lang="en-US" sz="1400" b="0" dirty="0" smtClean="0"/>
              <a:t>AECO discount is so large.</a:t>
            </a:r>
            <a:endParaRPr lang="en-US" sz="1400" b="0" dirty="0"/>
          </a:p>
        </p:txBody>
      </p:sp>
      <p:sp>
        <p:nvSpPr>
          <p:cNvPr id="17" name="TextBox 16"/>
          <p:cNvSpPr txBox="1"/>
          <p:nvPr/>
        </p:nvSpPr>
        <p:spPr>
          <a:xfrm>
            <a:off x="3200400" y="4619350"/>
            <a:ext cx="2125980"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u="sng" dirty="0" smtClean="0"/>
              <a:t>Premium to $1.05US/MMBTU Toll </a:t>
            </a:r>
          </a:p>
          <a:p>
            <a:pPr algn="ctr"/>
            <a:r>
              <a:rPr lang="en-US" sz="1400" dirty="0" smtClean="0"/>
              <a:t>169%</a:t>
            </a:r>
          </a:p>
          <a:p>
            <a:pPr algn="ctr"/>
            <a:r>
              <a:rPr lang="en-US" sz="1400" dirty="0" smtClean="0"/>
              <a:t>149%</a:t>
            </a:r>
          </a:p>
          <a:p>
            <a:pPr algn="ctr"/>
            <a:r>
              <a:rPr lang="en-US" sz="1400" dirty="0" smtClean="0"/>
              <a:t>135%</a:t>
            </a:r>
          </a:p>
          <a:p>
            <a:pPr algn="ctr"/>
            <a:r>
              <a:rPr lang="en-US" sz="1400" dirty="0" smtClean="0"/>
              <a:t>119%</a:t>
            </a:r>
          </a:p>
          <a:p>
            <a:pPr algn="ctr"/>
            <a:r>
              <a:rPr lang="en-US" sz="1400" smtClean="0"/>
              <a:t>114%</a:t>
            </a:r>
            <a:endParaRPr lang="en-US" sz="1400" dirty="0"/>
          </a:p>
        </p:txBody>
      </p:sp>
      <p:sp>
        <p:nvSpPr>
          <p:cNvPr id="20" name="TextBox 19"/>
          <p:cNvSpPr txBox="1"/>
          <p:nvPr/>
        </p:nvSpPr>
        <p:spPr>
          <a:xfrm>
            <a:off x="1676400" y="4850183"/>
            <a:ext cx="1752600" cy="707886"/>
          </a:xfrm>
          <a:prstGeom prst="rect">
            <a:avLst/>
          </a:prstGeom>
          <a:noFill/>
        </p:spPr>
        <p:txBody>
          <a:bodyPr wrap="square" rtlCol="0">
            <a:spAutoFit/>
          </a:bodyPr>
          <a:lstStyle/>
          <a:p>
            <a:r>
              <a:rPr lang="en-US" dirty="0" smtClean="0"/>
              <a:t>$2.81US/MMBTU</a:t>
            </a:r>
          </a:p>
          <a:p>
            <a:r>
              <a:rPr lang="en-US" u="sng" dirty="0" smtClean="0"/>
              <a:t>-$1.77US/MMBTU</a:t>
            </a:r>
          </a:p>
          <a:p>
            <a:r>
              <a:rPr lang="en-US" dirty="0" smtClean="0"/>
              <a:t>$1.04US/MMBTU</a:t>
            </a:r>
          </a:p>
          <a:p>
            <a:r>
              <a:rPr lang="en-US" dirty="0" smtClean="0"/>
              <a:t>$1.23CND/GJ</a:t>
            </a:r>
            <a:endParaRPr lang="en-US" dirty="0"/>
          </a:p>
        </p:txBody>
      </p:sp>
      <p:sp>
        <p:nvSpPr>
          <p:cNvPr id="21" name="TextBox 20"/>
          <p:cNvSpPr txBox="1"/>
          <p:nvPr/>
        </p:nvSpPr>
        <p:spPr>
          <a:xfrm>
            <a:off x="5546598" y="4932300"/>
            <a:ext cx="176860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00" i="1" dirty="0" smtClean="0"/>
              <a:t>The average gas producer in Canada needs $2.40/GJ just to cover supply cost so $1.23/GJ won’t cut it</a:t>
            </a:r>
            <a:endParaRPr lang="en-US" sz="1200" i="1" dirty="0"/>
          </a:p>
        </p:txBody>
      </p:sp>
    </p:spTree>
    <p:extLst>
      <p:ext uri="{BB962C8B-B14F-4D97-AF65-F5344CB8AC3E}">
        <p14:creationId xmlns:p14="http://schemas.microsoft.com/office/powerpoint/2010/main" val="26383222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5C5E0DF-7DF4-469D-9250-E540277ACA4D}" type="slidenum">
              <a:rPr lang="en-US" smtClean="0">
                <a:solidFill>
                  <a:prstClr val="black"/>
                </a:solidFill>
              </a:rPr>
              <a:pPr>
                <a:defRPr/>
              </a:pPr>
              <a:t>13</a:t>
            </a:fld>
            <a:endParaRPr lang="en-US" dirty="0">
              <a:solidFill>
                <a:prstClr val="black"/>
              </a:solidFill>
            </a:endParaRPr>
          </a:p>
        </p:txBody>
      </p:sp>
      <p:sp>
        <p:nvSpPr>
          <p:cNvPr id="4" name="Date Placeholder 3"/>
          <p:cNvSpPr>
            <a:spLocks noGrp="1"/>
          </p:cNvSpPr>
          <p:nvPr>
            <p:ph type="dt" sz="half" idx="12"/>
          </p:nvPr>
        </p:nvSpPr>
        <p:spPr/>
        <p:txBody>
          <a:bodyPr/>
          <a:lstStyle/>
          <a:p>
            <a:pPr>
              <a:defRPr/>
            </a:pPr>
            <a:fld id="{42086C03-34A1-4E73-B01D-EA0B2133F706}" type="datetime1">
              <a:rPr lang="en-US" smtClean="0">
                <a:solidFill>
                  <a:prstClr val="black"/>
                </a:solidFill>
              </a:rPr>
              <a:pPr>
                <a:defRPr/>
              </a:pPr>
              <a:t>2/2/2018</a:t>
            </a:fld>
            <a:endParaRPr lang="en-US" dirty="0">
              <a:solidFill>
                <a:prstClr val="black"/>
              </a:solidFill>
            </a:endParaRPr>
          </a:p>
        </p:txBody>
      </p:sp>
      <p:sp>
        <p:nvSpPr>
          <p:cNvPr id="5" name="Rectangle 2"/>
          <p:cNvSpPr>
            <a:spLocks noGrp="1" noChangeArrowheads="1"/>
          </p:cNvSpPr>
          <p:nvPr>
            <p:ph type="title"/>
          </p:nvPr>
        </p:nvSpPr>
        <p:spPr>
          <a:xfrm>
            <a:off x="533400" y="304800"/>
            <a:ext cx="7772400" cy="914400"/>
          </a:xfrm>
        </p:spPr>
        <p:txBody>
          <a:bodyPr/>
          <a:lstStyle/>
          <a:p>
            <a:pPr eaLnBrk="1" hangingPunct="1"/>
            <a:r>
              <a:rPr lang="en-US" sz="2800" dirty="0" smtClean="0"/>
              <a:t>Now What?</a:t>
            </a:r>
            <a:br>
              <a:rPr lang="en-US" sz="2800" dirty="0" smtClean="0"/>
            </a:br>
            <a:r>
              <a:rPr lang="en-US" sz="2000" i="1" dirty="0" smtClean="0">
                <a:cs typeface="Times New Roman" pitchFamily="18" charset="0"/>
              </a:rPr>
              <a:t>Supply Shrinks </a:t>
            </a:r>
            <a:r>
              <a:rPr lang="en-US" sz="2000" i="1" dirty="0">
                <a:cs typeface="Times New Roman" pitchFamily="18" charset="0"/>
              </a:rPr>
              <a:t>A</a:t>
            </a:r>
            <a:r>
              <a:rPr lang="en-US" sz="2000" i="1" dirty="0" smtClean="0">
                <a:cs typeface="Times New Roman" pitchFamily="18" charset="0"/>
              </a:rPr>
              <a:t>nd </a:t>
            </a:r>
            <a:r>
              <a:rPr lang="en-US" sz="2000" i="1" dirty="0">
                <a:cs typeface="Times New Roman" pitchFamily="18" charset="0"/>
              </a:rPr>
              <a:t>D</a:t>
            </a:r>
            <a:r>
              <a:rPr lang="en-US" sz="2000" i="1" dirty="0" smtClean="0">
                <a:cs typeface="Times New Roman" pitchFamily="18" charset="0"/>
              </a:rPr>
              <a:t>omestic </a:t>
            </a:r>
            <a:r>
              <a:rPr lang="en-US" sz="2000" i="1" dirty="0">
                <a:cs typeface="Times New Roman" pitchFamily="18" charset="0"/>
              </a:rPr>
              <a:t>D</a:t>
            </a:r>
            <a:r>
              <a:rPr lang="en-US" sz="2000" i="1" dirty="0" smtClean="0">
                <a:cs typeface="Times New Roman" pitchFamily="18" charset="0"/>
              </a:rPr>
              <a:t>emand Increases</a:t>
            </a:r>
            <a:endParaRPr lang="en-US" sz="2000" i="1" dirty="0" smtClean="0"/>
          </a:p>
        </p:txBody>
      </p:sp>
      <p:graphicFrame>
        <p:nvGraphicFramePr>
          <p:cNvPr id="6" name="Chart 5"/>
          <p:cNvGraphicFramePr>
            <a:graphicFrameLocks/>
          </p:cNvGraphicFramePr>
          <p:nvPr>
            <p:extLst>
              <p:ext uri="{D42A27DB-BD31-4B8C-83A1-F6EECF244321}">
                <p14:modId xmlns:p14="http://schemas.microsoft.com/office/powerpoint/2010/main" val="3706000795"/>
              </p:ext>
            </p:extLst>
          </p:nvPr>
        </p:nvGraphicFramePr>
        <p:xfrm>
          <a:off x="556260" y="1790700"/>
          <a:ext cx="5105400" cy="43815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a:off x="4975860" y="4267200"/>
            <a:ext cx="457200" cy="76200"/>
          </a:xfrm>
          <a:prstGeom prst="straightConnector1">
            <a:avLst/>
          </a:prstGeom>
          <a:ln>
            <a:prstDash val="sysDash"/>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4899660" y="4343400"/>
            <a:ext cx="533400" cy="152400"/>
          </a:xfrm>
          <a:prstGeom prst="straightConnector1">
            <a:avLst/>
          </a:prstGeom>
          <a:ln>
            <a:prstDash val="sysDash"/>
            <a:tailEnd type="triangle"/>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5951220" y="1752600"/>
            <a:ext cx="2811780" cy="3231654"/>
          </a:xfrm>
          <a:prstGeom prst="rect">
            <a:avLst/>
          </a:prstGeom>
          <a:noFill/>
        </p:spPr>
        <p:txBody>
          <a:bodyPr wrap="square" rtlCol="0">
            <a:spAutoFit/>
          </a:bodyPr>
          <a:lstStyle/>
          <a:p>
            <a:r>
              <a:rPr lang="en-US" sz="1800" i="1" u="sng" dirty="0" smtClean="0"/>
              <a:t>Supply Shrinks</a:t>
            </a:r>
          </a:p>
          <a:p>
            <a:pPr marL="285750" indent="-285750">
              <a:buFont typeface="Arial" panose="020B0604020202020204" pitchFamily="34" charset="0"/>
              <a:buChar char="•"/>
            </a:pPr>
            <a:r>
              <a:rPr lang="en-US" sz="1400" dirty="0" smtClean="0"/>
              <a:t>Drilling stops</a:t>
            </a:r>
          </a:p>
          <a:p>
            <a:pPr marL="285750" indent="-285750">
              <a:buFont typeface="Arial" panose="020B0604020202020204" pitchFamily="34" charset="0"/>
              <a:buChar char="•"/>
            </a:pPr>
            <a:r>
              <a:rPr lang="en-US" sz="1400" dirty="0" smtClean="0"/>
              <a:t>Natural decline starts</a:t>
            </a:r>
          </a:p>
          <a:p>
            <a:pPr marL="285750" indent="-285750">
              <a:buFont typeface="Arial" panose="020B0604020202020204" pitchFamily="34" charset="0"/>
              <a:buChar char="•"/>
            </a:pPr>
            <a:r>
              <a:rPr lang="en-US" sz="1400" dirty="0" smtClean="0"/>
              <a:t>High cost supply shut in</a:t>
            </a:r>
          </a:p>
          <a:p>
            <a:pPr marL="285750" indent="-285750">
              <a:buFont typeface="Arial" panose="020B0604020202020204" pitchFamily="34" charset="0"/>
              <a:buChar char="•"/>
            </a:pPr>
            <a:r>
              <a:rPr lang="en-US" sz="1400" dirty="0" smtClean="0"/>
              <a:t>Capital unavailable</a:t>
            </a:r>
          </a:p>
          <a:p>
            <a:endParaRPr lang="en-US" sz="1400" dirty="0"/>
          </a:p>
          <a:p>
            <a:endParaRPr lang="en-US" sz="1400" dirty="0" smtClean="0"/>
          </a:p>
          <a:p>
            <a:r>
              <a:rPr lang="en-US" sz="1800" i="1" u="sng" dirty="0" smtClean="0"/>
              <a:t>Demand Increases</a:t>
            </a:r>
          </a:p>
          <a:p>
            <a:pPr marL="285750" indent="-285750">
              <a:buFont typeface="Arial" panose="020B0604020202020204" pitchFamily="34" charset="0"/>
              <a:buChar char="•"/>
            </a:pPr>
            <a:r>
              <a:rPr lang="en-US" sz="1400" dirty="0" smtClean="0"/>
              <a:t>Local power generation</a:t>
            </a:r>
          </a:p>
          <a:p>
            <a:pPr marL="285750" indent="-285750">
              <a:buFont typeface="Arial" panose="020B0604020202020204" pitchFamily="34" charset="0"/>
              <a:buChar char="•"/>
            </a:pPr>
            <a:r>
              <a:rPr lang="en-US" sz="1400" dirty="0" smtClean="0"/>
              <a:t>Gas to liquids (C3+ extraction, Methanol, Urea)</a:t>
            </a:r>
          </a:p>
          <a:p>
            <a:pPr marL="285750" indent="-285750">
              <a:buFont typeface="Arial" panose="020B0604020202020204" pitchFamily="34" charset="0"/>
              <a:buChar char="•"/>
            </a:pPr>
            <a:r>
              <a:rPr lang="en-US" sz="1400" dirty="0" err="1" smtClean="0"/>
              <a:t>Oilsands</a:t>
            </a:r>
            <a:r>
              <a:rPr lang="en-US" sz="1400" dirty="0" smtClean="0"/>
              <a:t> demand growth</a:t>
            </a:r>
          </a:p>
          <a:p>
            <a:endParaRPr lang="en-US" sz="1400" dirty="0" smtClean="0"/>
          </a:p>
          <a:p>
            <a:endParaRPr lang="en-US" sz="1400" dirty="0"/>
          </a:p>
        </p:txBody>
      </p:sp>
      <p:cxnSp>
        <p:nvCxnSpPr>
          <p:cNvPr id="16" name="Straight Arrow Connector 15"/>
          <p:cNvCxnSpPr/>
          <p:nvPr/>
        </p:nvCxnSpPr>
        <p:spPr>
          <a:xfrm flipH="1">
            <a:off x="4114800" y="3476149"/>
            <a:ext cx="152400" cy="71485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4160520" y="2713107"/>
            <a:ext cx="10668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This supply decline was due to low gas prices</a:t>
            </a:r>
            <a:endParaRPr lang="en-US" dirty="0"/>
          </a:p>
        </p:txBody>
      </p:sp>
    </p:spTree>
    <p:extLst>
      <p:ext uri="{BB962C8B-B14F-4D97-AF65-F5344CB8AC3E}">
        <p14:creationId xmlns:p14="http://schemas.microsoft.com/office/powerpoint/2010/main" val="2514263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5C5E0DF-7DF4-469D-9250-E540277ACA4D}" type="slidenum">
              <a:rPr lang="en-US" smtClean="0">
                <a:solidFill>
                  <a:prstClr val="black"/>
                </a:solidFill>
              </a:rPr>
              <a:pPr>
                <a:defRPr/>
              </a:pPr>
              <a:t>14</a:t>
            </a:fld>
            <a:endParaRPr lang="en-US" dirty="0">
              <a:solidFill>
                <a:prstClr val="black"/>
              </a:solidFill>
            </a:endParaRPr>
          </a:p>
        </p:txBody>
      </p:sp>
      <p:sp>
        <p:nvSpPr>
          <p:cNvPr id="4" name="Date Placeholder 3"/>
          <p:cNvSpPr>
            <a:spLocks noGrp="1"/>
          </p:cNvSpPr>
          <p:nvPr>
            <p:ph type="dt" sz="half" idx="12"/>
          </p:nvPr>
        </p:nvSpPr>
        <p:spPr/>
        <p:txBody>
          <a:bodyPr/>
          <a:lstStyle/>
          <a:p>
            <a:pPr>
              <a:defRPr/>
            </a:pPr>
            <a:fld id="{42086C03-34A1-4E73-B01D-EA0B2133F706}" type="datetime1">
              <a:rPr lang="en-US" smtClean="0">
                <a:solidFill>
                  <a:prstClr val="black"/>
                </a:solidFill>
              </a:rPr>
              <a:pPr>
                <a:defRPr/>
              </a:pPr>
              <a:t>2/2/2018</a:t>
            </a:fld>
            <a:endParaRPr lang="en-US" dirty="0">
              <a:solidFill>
                <a:prstClr val="black"/>
              </a:solidFill>
            </a:endParaRPr>
          </a:p>
        </p:txBody>
      </p:sp>
      <p:sp>
        <p:nvSpPr>
          <p:cNvPr id="5" name="TextBox 4"/>
          <p:cNvSpPr txBox="1"/>
          <p:nvPr/>
        </p:nvSpPr>
        <p:spPr>
          <a:xfrm>
            <a:off x="1219200" y="2743200"/>
            <a:ext cx="7391400" cy="2862322"/>
          </a:xfrm>
          <a:prstGeom prst="rect">
            <a:avLst/>
          </a:prstGeom>
          <a:noFill/>
        </p:spPr>
        <p:txBody>
          <a:bodyPr wrap="square" rtlCol="0">
            <a:spAutoFit/>
          </a:bodyPr>
          <a:lstStyle/>
          <a:p>
            <a:r>
              <a:rPr lang="en-US" sz="3600" dirty="0" smtClean="0">
                <a:latin typeface="Calibri" panose="020F0502020204030204" pitchFamily="34" charset="0"/>
                <a:cs typeface="BrowalliaUPC" panose="020B0604020202020204" pitchFamily="34" charset="-34"/>
              </a:rPr>
              <a:t>More Pipe + Lower Tolls = Growth</a:t>
            </a:r>
          </a:p>
          <a:p>
            <a:endParaRPr lang="en-US" sz="3600" dirty="0">
              <a:latin typeface="Calibri" panose="020F0502020204030204" pitchFamily="34" charset="0"/>
              <a:cs typeface="BrowalliaUPC" panose="020B0604020202020204" pitchFamily="34" charset="-34"/>
            </a:endParaRPr>
          </a:p>
          <a:p>
            <a:r>
              <a:rPr lang="en-US" sz="3600" dirty="0" smtClean="0">
                <a:latin typeface="Calibri" panose="020F0502020204030204" pitchFamily="34" charset="0"/>
                <a:cs typeface="BrowalliaUPC" panose="020B0604020202020204" pitchFamily="34" charset="-34"/>
              </a:rPr>
              <a:t>Same Pipe + Higher Tolls = Decline</a:t>
            </a:r>
          </a:p>
          <a:p>
            <a:endParaRPr lang="en-US" sz="3600" dirty="0">
              <a:latin typeface="Calibri" panose="020F0502020204030204" pitchFamily="34" charset="0"/>
              <a:cs typeface="BrowalliaUPC" panose="020B0604020202020204" pitchFamily="34" charset="-34"/>
            </a:endParaRPr>
          </a:p>
          <a:p>
            <a:endParaRPr lang="en-US" sz="3600" dirty="0">
              <a:latin typeface="Calibri" panose="020F0502020204030204" pitchFamily="34" charset="0"/>
              <a:cs typeface="BrowalliaUPC" panose="020B0604020202020204" pitchFamily="34" charset="-34"/>
            </a:endParaRPr>
          </a:p>
        </p:txBody>
      </p:sp>
      <p:sp>
        <p:nvSpPr>
          <p:cNvPr id="6" name="Rectangle 2"/>
          <p:cNvSpPr>
            <a:spLocks noGrp="1" noChangeArrowheads="1"/>
          </p:cNvSpPr>
          <p:nvPr>
            <p:ph type="title"/>
          </p:nvPr>
        </p:nvSpPr>
        <p:spPr>
          <a:xfrm>
            <a:off x="533400" y="304800"/>
            <a:ext cx="7772400" cy="914400"/>
          </a:xfrm>
        </p:spPr>
        <p:txBody>
          <a:bodyPr/>
          <a:lstStyle/>
          <a:p>
            <a:pPr eaLnBrk="1" hangingPunct="1"/>
            <a:r>
              <a:rPr lang="en-US" sz="2800" dirty="0" smtClean="0"/>
              <a:t>Solutions</a:t>
            </a:r>
            <a:br>
              <a:rPr lang="en-US" sz="2800" dirty="0" smtClean="0"/>
            </a:br>
            <a:r>
              <a:rPr lang="en-US" sz="2000" i="1" dirty="0" smtClean="0">
                <a:cs typeface="Times New Roman" pitchFamily="18" charset="0"/>
              </a:rPr>
              <a:t>A North American Market Share Battle</a:t>
            </a:r>
            <a:endParaRPr lang="en-US" sz="2000" i="1" dirty="0" smtClean="0"/>
          </a:p>
        </p:txBody>
      </p:sp>
    </p:spTree>
    <p:extLst>
      <p:ext uri="{BB962C8B-B14F-4D97-AF65-F5344CB8AC3E}">
        <p14:creationId xmlns:p14="http://schemas.microsoft.com/office/powerpoint/2010/main" val="16730305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5C5E0DF-7DF4-469D-9250-E540277ACA4D}" type="slidenum">
              <a:rPr lang="en-US" smtClean="0">
                <a:solidFill>
                  <a:prstClr val="black"/>
                </a:solidFill>
              </a:rPr>
              <a:pPr>
                <a:defRPr/>
              </a:pPr>
              <a:t>15</a:t>
            </a:fld>
            <a:endParaRPr lang="en-US" dirty="0">
              <a:solidFill>
                <a:prstClr val="black"/>
              </a:solidFill>
            </a:endParaRPr>
          </a:p>
        </p:txBody>
      </p:sp>
      <p:sp>
        <p:nvSpPr>
          <p:cNvPr id="4" name="Date Placeholder 3"/>
          <p:cNvSpPr>
            <a:spLocks noGrp="1"/>
          </p:cNvSpPr>
          <p:nvPr>
            <p:ph type="dt" sz="half" idx="12"/>
          </p:nvPr>
        </p:nvSpPr>
        <p:spPr/>
        <p:txBody>
          <a:bodyPr/>
          <a:lstStyle/>
          <a:p>
            <a:pPr>
              <a:defRPr/>
            </a:pPr>
            <a:fld id="{42086C03-34A1-4E73-B01D-EA0B2133F706}" type="datetime1">
              <a:rPr lang="en-US" smtClean="0">
                <a:solidFill>
                  <a:prstClr val="black"/>
                </a:solidFill>
              </a:rPr>
              <a:pPr>
                <a:defRPr/>
              </a:pPr>
              <a:t>2/5/2018</a:t>
            </a:fld>
            <a:endParaRPr lang="en-US" dirty="0">
              <a:solidFill>
                <a:prstClr val="black"/>
              </a:solidFill>
            </a:endParaRPr>
          </a:p>
        </p:txBody>
      </p:sp>
      <p:sp>
        <p:nvSpPr>
          <p:cNvPr id="5" name="Rectangle 2"/>
          <p:cNvSpPr>
            <a:spLocks noGrp="1" noChangeArrowheads="1"/>
          </p:cNvSpPr>
          <p:nvPr>
            <p:ph type="title"/>
          </p:nvPr>
        </p:nvSpPr>
        <p:spPr>
          <a:xfrm>
            <a:off x="533400" y="304800"/>
            <a:ext cx="7772400" cy="914400"/>
          </a:xfrm>
        </p:spPr>
        <p:txBody>
          <a:bodyPr/>
          <a:lstStyle/>
          <a:p>
            <a:pPr eaLnBrk="1" hangingPunct="1"/>
            <a:r>
              <a:rPr lang="en-US" sz="2800" dirty="0" smtClean="0"/>
              <a:t>The Future</a:t>
            </a:r>
            <a:br>
              <a:rPr lang="en-US" sz="2800" dirty="0" smtClean="0"/>
            </a:br>
            <a:r>
              <a:rPr lang="en-US" sz="2000" i="1" dirty="0" smtClean="0">
                <a:cs typeface="Times New Roman" pitchFamily="18" charset="0"/>
              </a:rPr>
              <a:t>The Glass Is Half Full</a:t>
            </a:r>
            <a:endParaRPr lang="en-US" sz="2000" i="1" dirty="0" smtClean="0"/>
          </a:p>
        </p:txBody>
      </p:sp>
      <p:pic>
        <p:nvPicPr>
          <p:cNvPr id="6" name="Picture 5"/>
          <p:cNvPicPr>
            <a:picLocks noChangeAspect="1"/>
          </p:cNvPicPr>
          <p:nvPr/>
        </p:nvPicPr>
        <p:blipFill rotWithShape="1">
          <a:blip r:embed="rId3"/>
          <a:srcRect l="3448" t="3327" r="2468" b="12262"/>
          <a:stretch/>
        </p:blipFill>
        <p:spPr>
          <a:xfrm>
            <a:off x="616021" y="1973441"/>
            <a:ext cx="5022779" cy="3727333"/>
          </a:xfrm>
          <a:prstGeom prst="rect">
            <a:avLst/>
          </a:prstGeom>
        </p:spPr>
      </p:pic>
      <p:pic>
        <p:nvPicPr>
          <p:cNvPr id="7" name="Picture 6"/>
          <p:cNvPicPr>
            <a:picLocks noChangeAspect="1"/>
          </p:cNvPicPr>
          <p:nvPr/>
        </p:nvPicPr>
        <p:blipFill rotWithShape="1">
          <a:blip r:embed="rId4"/>
          <a:srcRect l="2068" t="5587" r="47477" b="11386"/>
          <a:stretch/>
        </p:blipFill>
        <p:spPr>
          <a:xfrm>
            <a:off x="5638800" y="2063939"/>
            <a:ext cx="2971800" cy="3657600"/>
          </a:xfrm>
          <a:prstGeom prst="rect">
            <a:avLst/>
          </a:prstGeom>
        </p:spPr>
      </p:pic>
      <p:sp>
        <p:nvSpPr>
          <p:cNvPr id="8" name="TextBox 7"/>
          <p:cNvSpPr txBox="1"/>
          <p:nvPr/>
        </p:nvSpPr>
        <p:spPr>
          <a:xfrm>
            <a:off x="685800" y="5814597"/>
            <a:ext cx="4191000" cy="523220"/>
          </a:xfrm>
          <a:prstGeom prst="rect">
            <a:avLst/>
          </a:prstGeom>
          <a:noFill/>
        </p:spPr>
        <p:txBody>
          <a:bodyPr wrap="square" rtlCol="0">
            <a:spAutoFit/>
          </a:bodyPr>
          <a:lstStyle/>
          <a:p>
            <a:r>
              <a:rPr lang="en-US" sz="1400" i="1" dirty="0" smtClean="0"/>
              <a:t>North America is one of the largest natural gas markets in the world at close to 100 BCF/d. </a:t>
            </a:r>
            <a:endParaRPr lang="en-US" sz="1400" i="1" dirty="0"/>
          </a:p>
        </p:txBody>
      </p:sp>
      <p:sp>
        <p:nvSpPr>
          <p:cNvPr id="9" name="TextBox 8"/>
          <p:cNvSpPr txBox="1"/>
          <p:nvPr/>
        </p:nvSpPr>
        <p:spPr>
          <a:xfrm>
            <a:off x="1211580" y="1458982"/>
            <a:ext cx="70866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0" dirty="0" smtClean="0"/>
              <a:t>The sheer size of the North American market relative to its very short reserve life means any excess supply could be very short lived</a:t>
            </a:r>
            <a:endParaRPr lang="en-US" sz="1400" b="0" dirty="0"/>
          </a:p>
        </p:txBody>
      </p:sp>
      <p:sp>
        <p:nvSpPr>
          <p:cNvPr id="10" name="TextBox 9"/>
          <p:cNvSpPr txBox="1"/>
          <p:nvPr/>
        </p:nvSpPr>
        <p:spPr>
          <a:xfrm>
            <a:off x="5212080" y="5812037"/>
            <a:ext cx="3550920" cy="523220"/>
          </a:xfrm>
          <a:prstGeom prst="rect">
            <a:avLst/>
          </a:prstGeom>
          <a:noFill/>
        </p:spPr>
        <p:txBody>
          <a:bodyPr wrap="square" rtlCol="0">
            <a:spAutoFit/>
          </a:bodyPr>
          <a:lstStyle/>
          <a:p>
            <a:r>
              <a:rPr lang="en-US" sz="1400" i="1" dirty="0" smtClean="0"/>
              <a:t>North America has the shortest reserve life of any market in the world.</a:t>
            </a:r>
            <a:endParaRPr lang="en-US" sz="1400" i="1" dirty="0"/>
          </a:p>
        </p:txBody>
      </p:sp>
      <p:sp>
        <p:nvSpPr>
          <p:cNvPr id="11" name="Rectangle 5"/>
          <p:cNvSpPr>
            <a:spLocks noChangeArrowheads="1"/>
          </p:cNvSpPr>
          <p:nvPr/>
        </p:nvSpPr>
        <p:spPr bwMode="auto">
          <a:xfrm>
            <a:off x="152400" y="6477000"/>
            <a:ext cx="6172200" cy="215444"/>
          </a:xfrm>
          <a:prstGeom prst="rect">
            <a:avLst/>
          </a:prstGeom>
          <a:noFill/>
          <a:ln w="9525">
            <a:noFill/>
            <a:miter lim="800000"/>
            <a:headEnd/>
            <a:tailEnd/>
          </a:ln>
        </p:spPr>
        <p:txBody>
          <a:bodyPr wrap="square">
            <a:spAutoFit/>
          </a:bodyPr>
          <a:lstStyle/>
          <a:p>
            <a:pPr eaLnBrk="0" hangingPunct="0">
              <a:buClr>
                <a:schemeClr val="accent2"/>
              </a:buClr>
            </a:pPr>
            <a:r>
              <a:rPr lang="en-US" sz="800" b="0" i="1" dirty="0" smtClean="0"/>
              <a:t>Source: BP Statistical Review of World Energy 2017</a:t>
            </a:r>
            <a:endParaRPr lang="en-US" sz="800" b="0" i="1" dirty="0"/>
          </a:p>
        </p:txBody>
      </p:sp>
      <p:graphicFrame>
        <p:nvGraphicFramePr>
          <p:cNvPr id="12" name="Chart 11"/>
          <p:cNvGraphicFramePr>
            <a:graphicFrameLocks/>
          </p:cNvGraphicFramePr>
          <p:nvPr>
            <p:extLst>
              <p:ext uri="{D42A27DB-BD31-4B8C-83A1-F6EECF244321}">
                <p14:modId xmlns:p14="http://schemas.microsoft.com/office/powerpoint/2010/main" val="3772612514"/>
              </p:ext>
            </p:extLst>
          </p:nvPr>
        </p:nvGraphicFramePr>
        <p:xfrm>
          <a:off x="7162799" y="2438400"/>
          <a:ext cx="1600201" cy="16001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9672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2"/>
          <p:cNvSpPr>
            <a:spLocks noGrp="1"/>
          </p:cNvSpPr>
          <p:nvPr>
            <p:ph type="sldNum" sz="quarter" idx="11"/>
          </p:nvPr>
        </p:nvSpPr>
        <p:spPr>
          <a:noFill/>
        </p:spPr>
        <p:txBody>
          <a:bodyPr/>
          <a:lstStyle/>
          <a:p>
            <a:fld id="{C12A46BA-D777-4D00-9B93-52CFD56505BA}" type="slidenum">
              <a:rPr lang="en-US" smtClean="0"/>
              <a:pPr/>
              <a:t>2</a:t>
            </a:fld>
            <a:endParaRPr lang="en-US" dirty="0" smtClean="0"/>
          </a:p>
        </p:txBody>
      </p:sp>
      <p:sp>
        <p:nvSpPr>
          <p:cNvPr id="56322" name="Date Placeholder 3"/>
          <p:cNvSpPr>
            <a:spLocks noGrp="1"/>
          </p:cNvSpPr>
          <p:nvPr>
            <p:ph type="dt" sz="half" idx="12"/>
          </p:nvPr>
        </p:nvSpPr>
        <p:spPr>
          <a:noFill/>
        </p:spPr>
        <p:txBody>
          <a:bodyPr/>
          <a:lstStyle/>
          <a:p>
            <a:fld id="{F42DD1C9-8C60-46D4-88C4-13AB440206D0}" type="datetime1">
              <a:rPr lang="en-US" smtClean="0"/>
              <a:t>2/2/2018</a:t>
            </a:fld>
            <a:endParaRPr lang="en-US" dirty="0" smtClean="0"/>
          </a:p>
        </p:txBody>
      </p:sp>
      <p:sp>
        <p:nvSpPr>
          <p:cNvPr id="56323" name="Rectangle 2"/>
          <p:cNvSpPr>
            <a:spLocks noGrp="1" noChangeArrowheads="1"/>
          </p:cNvSpPr>
          <p:nvPr>
            <p:ph type="title" idx="4294967295"/>
          </p:nvPr>
        </p:nvSpPr>
        <p:spPr>
          <a:xfrm>
            <a:off x="533400" y="304800"/>
            <a:ext cx="7772400" cy="914400"/>
          </a:xfrm>
        </p:spPr>
        <p:txBody>
          <a:bodyPr/>
          <a:lstStyle/>
          <a:p>
            <a:pPr eaLnBrk="1" hangingPunct="1"/>
            <a:r>
              <a:rPr lang="en-US" sz="2800" dirty="0" smtClean="0"/>
              <a:t>Advisory</a:t>
            </a:r>
            <a:br>
              <a:rPr lang="en-US" sz="2800" dirty="0" smtClean="0"/>
            </a:br>
            <a:r>
              <a:rPr lang="en-US" sz="2000" i="1" dirty="0" smtClean="0">
                <a:cs typeface="Times New Roman" pitchFamily="18" charset="0"/>
              </a:rPr>
              <a:t>Regarding Forward-Looking Statements</a:t>
            </a:r>
            <a:endParaRPr lang="en-US" sz="2000" i="1" dirty="0" smtClean="0"/>
          </a:p>
        </p:txBody>
      </p:sp>
      <p:sp>
        <p:nvSpPr>
          <p:cNvPr id="8" name="TextBox 7"/>
          <p:cNvSpPr txBox="1"/>
          <p:nvPr/>
        </p:nvSpPr>
        <p:spPr>
          <a:xfrm>
            <a:off x="457200" y="1524000"/>
            <a:ext cx="8229600" cy="5170646"/>
          </a:xfrm>
          <a:prstGeom prst="rect">
            <a:avLst/>
          </a:prstGeom>
          <a:noFill/>
        </p:spPr>
        <p:txBody>
          <a:bodyPr>
            <a:spAutoFit/>
          </a:bodyPr>
          <a:lstStyle/>
          <a:p>
            <a:pPr eaLnBrk="0" hangingPunct="0">
              <a:spcBef>
                <a:spcPct val="50000"/>
              </a:spcBef>
              <a:defRPr/>
            </a:pPr>
            <a:r>
              <a:rPr lang="en-CA" sz="750" b="0" i="1" dirty="0"/>
              <a:t>This presentation contains forward-looking statements and forward-looking information within the meaning of applicable securities laws. The use of any of the words "expect", "anticipate", "continue", "estimate", "objective", "ongoing", "may", "will", "project", "should", "believe", "plans", "intends" and similar expressions are intended to identify forward-looking information or statements. More particularly and without limitation, this presentation contains forward looking statements and information concerning Peyto Energy Trust ("Peyto") production; reserves, resources and gas in place; undeveloped land holdings; reserve life index; product mix; business strategy; future development and growth prospects, profile targets and rates; prospects; asset base; tax pools; drilling locations and inventory, down-spacing potential; exploration risk; access to capital; future cash flow, value, debt levels and debt to cash flow; capital investment and expenditure programs and the funding thereof; anticipated cash-on-cash yield; net asset value; credit facility; and statements with respect to levels of </a:t>
            </a:r>
            <a:r>
              <a:rPr lang="en-CA" sz="750" b="0" i="1" dirty="0" smtClean="0"/>
              <a:t>dividends </a:t>
            </a:r>
            <a:r>
              <a:rPr lang="en-CA" sz="750" b="0" i="1" dirty="0"/>
              <a:t>to be paid to </a:t>
            </a:r>
            <a:r>
              <a:rPr lang="en-CA" sz="750" b="0" i="1" dirty="0" smtClean="0"/>
              <a:t>shareholders</a:t>
            </a:r>
            <a:r>
              <a:rPr lang="en-CA" sz="750" b="0" i="1" dirty="0"/>
              <a:t>, </a:t>
            </a:r>
            <a:r>
              <a:rPr lang="en-CA" sz="750" b="0" i="1" dirty="0" smtClean="0"/>
              <a:t>dividend  </a:t>
            </a:r>
            <a:r>
              <a:rPr lang="en-CA" sz="750" b="0" i="1" dirty="0"/>
              <a:t>policy, and the timing of payment of such </a:t>
            </a:r>
            <a:r>
              <a:rPr lang="en-CA" sz="750" b="0" i="1" dirty="0" smtClean="0"/>
              <a:t>dividends.</a:t>
            </a:r>
            <a:endParaRPr lang="en-US" sz="750" b="0" i="1" dirty="0"/>
          </a:p>
          <a:p>
            <a:pPr eaLnBrk="0" hangingPunct="0">
              <a:spcBef>
                <a:spcPct val="50000"/>
              </a:spcBef>
              <a:defRPr/>
            </a:pPr>
            <a:r>
              <a:rPr lang="en-CA" sz="750" b="0" i="1" dirty="0"/>
              <a:t>The forward-looking statements and information are based on certain key expectations and assumptions made by Peyto, including expectations and assumptions concerning prevailing commodity prices and exchange rates, applicable royalty rates and tax laws; future well production rates; reserve and resource volumes; the performance of existing wells; the success obtained in drilling new wells; and the sufficiency of budgeted capital expenditures in carrying out planned activities; and the availability and cost of labour and services. Although Peyto believes that the expectations and assumptions on which such forward-looking statements and information are based are reasonable, undue reliance should not be placed on the forward looking statements and information because Peyto can give no assurance that they will prove to be correct.</a:t>
            </a:r>
            <a:endParaRPr lang="en-US" sz="750" b="0" i="1" dirty="0"/>
          </a:p>
          <a:p>
            <a:pPr eaLnBrk="0" hangingPunct="0">
              <a:spcBef>
                <a:spcPct val="50000"/>
              </a:spcBef>
              <a:defRPr/>
            </a:pPr>
            <a:r>
              <a:rPr lang="en-CA" sz="750" b="0" i="1" dirty="0"/>
              <a:t>Since forward-looking statements and information address future events and conditions, by their very nature they involve inherent risks and uncertainties. Actual results could differ materially from those currently anticipated due to a number of factors and risks. These include, but are not limited to, the risks associated with the oil and gas industry in general such as operational risks in development, exploration and production; delays or changes in plans with respect to exploration or development projects or capital expenditures; the uncertainty of reserve and resource estimates; the uncertainty of estimates and projections relating to reserves, resources, production, costs and expenses; health, safety and environmental risks; commodity price and exchange rate fluctuations; marketing and transportation; loss of markets; environmental risks; competition; incorrect assessment of the value of acquisitions; failure to realize the anticipated benefits of acquisitions; ability to access sufficient capital from internal and external sources; and changes in legislation, including but not limited to tax laws, royalties and environmental regulations.</a:t>
            </a:r>
            <a:endParaRPr lang="en-US" sz="750" b="0" i="1" dirty="0"/>
          </a:p>
          <a:p>
            <a:pPr eaLnBrk="0" hangingPunct="0">
              <a:spcBef>
                <a:spcPct val="50000"/>
              </a:spcBef>
              <a:defRPr/>
            </a:pPr>
            <a:r>
              <a:rPr lang="en-CA" sz="750" b="0" i="1" dirty="0"/>
              <a:t>Readers are cautioned that the foregoing list of factors is not exhaustive. Additional information on these and other factors that could affect the operations or financial results of Peyto are included in reports on file with applicable securities regulatory authorities and may be accessed through the SEDAR website (www.sedar.com). The forward-looking statements and information contained in this presentation are made as of the date hereof and Peyto undertakes no obligation to update publicly or revise any forward-looking statements or information, whether as a result of new information, future events or otherwise, unless so required by applicable securities laws.</a:t>
            </a:r>
            <a:endParaRPr lang="en-US" sz="750" b="0" i="1" dirty="0"/>
          </a:p>
          <a:p>
            <a:pPr eaLnBrk="0" hangingPunct="0">
              <a:spcBef>
                <a:spcPct val="50000"/>
              </a:spcBef>
              <a:defRPr/>
            </a:pPr>
            <a:r>
              <a:rPr lang="en-CA" sz="750" b="0" i="1" dirty="0"/>
              <a:t>The information contained in this presentation does not purport to be all-inclusive or to contain all information that a prospective investor may require.  Prospective investors are encouraged to conduct their own analyses and reviews of Peyto and of the information contained in this presentation.  Without limitation, prospective investors should consider the advice of their financial, legal, accounting, tax and other advisors and such other factors that they consider appropriate in investigating and analyzing Peyto.</a:t>
            </a:r>
            <a:endParaRPr lang="en-US" sz="750" b="0" i="1" dirty="0"/>
          </a:p>
          <a:p>
            <a:pPr eaLnBrk="0" hangingPunct="0">
              <a:spcBef>
                <a:spcPts val="0"/>
              </a:spcBef>
              <a:defRPr/>
            </a:pPr>
            <a:endParaRPr lang="en-CA" sz="750" i="1" dirty="0"/>
          </a:p>
          <a:p>
            <a:pPr eaLnBrk="0" hangingPunct="0">
              <a:spcBef>
                <a:spcPts val="0"/>
              </a:spcBef>
              <a:defRPr/>
            </a:pPr>
            <a:r>
              <a:rPr lang="en-CA" sz="750" i="1" dirty="0"/>
              <a:t>Reserves</a:t>
            </a:r>
          </a:p>
          <a:p>
            <a:pPr eaLnBrk="0" hangingPunct="0">
              <a:spcBef>
                <a:spcPts val="0"/>
              </a:spcBef>
              <a:defRPr/>
            </a:pPr>
            <a:r>
              <a:rPr lang="en-CA" sz="750" b="0" i="1" dirty="0"/>
              <a:t>The recovery and reserve estimates of Peyto's crude oil, natural gas liquids and natural gas reserves provided in the presentation are estimates only and there is no guarantee that the estimated reserves will be recovered.  Actual crude oil, natural gas liquids and natural gas reserves may be greater than or less than the estimates provided herein</a:t>
            </a:r>
            <a:r>
              <a:rPr lang="en-CA" sz="750" b="0" i="1" dirty="0" smtClean="0"/>
              <a:t>. Reserve and production volumes are quoted before royalty deductions.</a:t>
            </a:r>
            <a:endParaRPr lang="en-US" sz="750" b="0" i="1" dirty="0"/>
          </a:p>
          <a:p>
            <a:pPr eaLnBrk="0" hangingPunct="0">
              <a:spcBef>
                <a:spcPts val="0"/>
              </a:spcBef>
              <a:defRPr/>
            </a:pPr>
            <a:endParaRPr lang="en-CA" sz="750" i="1" dirty="0"/>
          </a:p>
          <a:p>
            <a:pPr eaLnBrk="0" hangingPunct="0">
              <a:spcBef>
                <a:spcPts val="0"/>
              </a:spcBef>
              <a:defRPr/>
            </a:pPr>
            <a:r>
              <a:rPr lang="en-CA" sz="750" i="1" dirty="0"/>
              <a:t>Barrels of Oil Equivalent</a:t>
            </a:r>
            <a:endParaRPr lang="en-US" sz="750" i="1" dirty="0"/>
          </a:p>
          <a:p>
            <a:pPr eaLnBrk="0" hangingPunct="0">
              <a:spcBef>
                <a:spcPts val="0"/>
              </a:spcBef>
              <a:defRPr/>
            </a:pPr>
            <a:r>
              <a:rPr lang="en-CA" sz="750" b="0" i="1" dirty="0"/>
              <a:t>"Boe" means barrel of oil equivalent on the basis of 1 boe to 6,000 cubic feet of natural gas. Boe's may be misleading, particularly if used in isolation. A boe conversion ratio of 1 boe for 6,000 cubic feet of natural gas is based on an energy equivalency conversion method primarily applicable at the burner tip and does not represent a value equivalency at the wellhead.</a:t>
            </a:r>
            <a:endParaRPr lang="en-US" sz="750" b="0" i="1" dirty="0"/>
          </a:p>
          <a:p>
            <a:pPr eaLnBrk="0" hangingPunct="0">
              <a:spcBef>
                <a:spcPts val="0"/>
              </a:spcBef>
              <a:defRPr/>
            </a:pPr>
            <a:endParaRPr lang="en-CA" sz="750" i="1" dirty="0"/>
          </a:p>
          <a:p>
            <a:pPr eaLnBrk="0" hangingPunct="0">
              <a:spcBef>
                <a:spcPts val="0"/>
              </a:spcBef>
              <a:defRPr/>
            </a:pPr>
            <a:r>
              <a:rPr lang="en-CA" sz="750" i="1" dirty="0"/>
              <a:t>Original Gas in Place</a:t>
            </a:r>
            <a:endParaRPr lang="en-US" sz="750" i="1" dirty="0"/>
          </a:p>
          <a:p>
            <a:pPr eaLnBrk="0" hangingPunct="0">
              <a:spcBef>
                <a:spcPts val="0"/>
              </a:spcBef>
              <a:defRPr/>
            </a:pPr>
            <a:r>
              <a:rPr lang="en-CA" sz="750" b="0" i="1" dirty="0"/>
              <a:t>Original gas in place includes both discovered and undiscovered resources, and there is no certainty that any portion of the undiscovered resources will be discovered and, if discovered, that any volumes will be economically viable or technically feasible to recover or produce. Original gas in place also includes volumes that have already been produced from such accumulations. Readers should not unduly rely upon estimates of original gas in place in terms of assessing the combined company's reserves or recoverable resources</a:t>
            </a:r>
            <a:r>
              <a:rPr lang="en-CA" sz="750" b="0" i="1" dirty="0" smtClean="0"/>
              <a:t>.</a:t>
            </a:r>
          </a:p>
          <a:p>
            <a:pPr eaLnBrk="0" hangingPunct="0">
              <a:spcBef>
                <a:spcPts val="0"/>
              </a:spcBef>
              <a:defRPr/>
            </a:pPr>
            <a:endParaRPr lang="en-US" sz="750" b="0" i="1" dirty="0" smtClean="0"/>
          </a:p>
          <a:p>
            <a:pPr eaLnBrk="0" hangingPunct="0">
              <a:spcBef>
                <a:spcPts val="0"/>
              </a:spcBef>
              <a:defRPr/>
            </a:pPr>
            <a:r>
              <a:rPr lang="en-US" sz="750" i="1" dirty="0" smtClean="0"/>
              <a:t>Prices</a:t>
            </a:r>
          </a:p>
          <a:p>
            <a:pPr eaLnBrk="0" hangingPunct="0">
              <a:spcBef>
                <a:spcPts val="0"/>
              </a:spcBef>
              <a:defRPr/>
            </a:pPr>
            <a:r>
              <a:rPr lang="en-US" sz="750" b="0" i="1" dirty="0" smtClean="0"/>
              <a:t>All dollar values are quoted in Canadian currency.</a:t>
            </a:r>
            <a:endParaRPr lang="en-US" sz="750" b="0"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914400"/>
          </a:xfrm>
        </p:spPr>
        <p:txBody>
          <a:bodyPr/>
          <a:lstStyle/>
          <a:p>
            <a:r>
              <a:rPr lang="en-US" dirty="0" smtClean="0"/>
              <a:t>PEY.TO</a:t>
            </a:r>
            <a:r>
              <a:rPr lang="en-US" sz="2000" i="1" dirty="0"/>
              <a:t/>
            </a:r>
            <a:br>
              <a:rPr lang="en-US" sz="2000" i="1" dirty="0"/>
            </a:br>
            <a:r>
              <a:rPr lang="en-US" sz="2000" i="1" dirty="0"/>
              <a:t>Who We Are</a:t>
            </a:r>
            <a:endParaRPr lang="en-CA" i="1" dirty="0"/>
          </a:p>
        </p:txBody>
      </p:sp>
      <p:grpSp>
        <p:nvGrpSpPr>
          <p:cNvPr id="21" name="Group 18"/>
          <p:cNvGrpSpPr/>
          <p:nvPr/>
        </p:nvGrpSpPr>
        <p:grpSpPr>
          <a:xfrm>
            <a:off x="375925" y="1421107"/>
            <a:ext cx="2002179" cy="2756701"/>
            <a:chOff x="1828800" y="1447800"/>
            <a:chExt cx="4060141" cy="5105400"/>
          </a:xfrm>
        </p:grpSpPr>
        <p:grpSp>
          <p:nvGrpSpPr>
            <p:cNvPr id="22" name="Group 3"/>
            <p:cNvGrpSpPr>
              <a:grpSpLocks/>
            </p:cNvGrpSpPr>
            <p:nvPr/>
          </p:nvGrpSpPr>
          <p:grpSpPr bwMode="auto">
            <a:xfrm>
              <a:off x="1828800" y="1447800"/>
              <a:ext cx="3951288" cy="5105400"/>
              <a:chOff x="1119" y="1392"/>
              <a:chExt cx="2489" cy="3216"/>
            </a:xfrm>
          </p:grpSpPr>
          <p:pic>
            <p:nvPicPr>
              <p:cNvPr id="25" name="Picture 4" descr="Picture2"/>
              <p:cNvPicPr>
                <a:picLocks noChangeAspect="1" noChangeArrowheads="1"/>
              </p:cNvPicPr>
              <p:nvPr/>
            </p:nvPicPr>
            <p:blipFill>
              <a:blip r:embed="rId3" cstate="print"/>
              <a:srcRect/>
              <a:stretch>
                <a:fillRect/>
              </a:stretch>
            </p:blipFill>
            <p:spPr bwMode="auto">
              <a:xfrm>
                <a:off x="1119" y="1392"/>
                <a:ext cx="2489" cy="3216"/>
              </a:xfrm>
              <a:prstGeom prst="rect">
                <a:avLst/>
              </a:prstGeom>
              <a:noFill/>
              <a:ln w="9525">
                <a:noFill/>
                <a:miter lim="800000"/>
                <a:headEnd/>
                <a:tailEnd/>
              </a:ln>
            </p:spPr>
          </p:pic>
          <p:sp>
            <p:nvSpPr>
              <p:cNvPr id="26" name="Freeform 9"/>
              <p:cNvSpPr>
                <a:spLocks/>
              </p:cNvSpPr>
              <p:nvPr/>
            </p:nvSpPr>
            <p:spPr bwMode="auto">
              <a:xfrm>
                <a:off x="1488" y="2688"/>
                <a:ext cx="1344" cy="1872"/>
              </a:xfrm>
              <a:custGeom>
                <a:avLst/>
                <a:gdLst>
                  <a:gd name="T0" fmla="*/ 0 w 1656"/>
                  <a:gd name="T1" fmla="*/ 0 h 2450"/>
                  <a:gd name="T2" fmla="*/ 19 w 1656"/>
                  <a:gd name="T3" fmla="*/ 5 h 2450"/>
                  <a:gd name="T4" fmla="*/ 52 w 1656"/>
                  <a:gd name="T5" fmla="*/ 14 h 2450"/>
                  <a:gd name="T6" fmla="*/ 78 w 1656"/>
                  <a:gd name="T7" fmla="*/ 27 h 2450"/>
                  <a:gd name="T8" fmla="*/ 117 w 1656"/>
                  <a:gd name="T9" fmla="*/ 45 h 2450"/>
                  <a:gd name="T10" fmla="*/ 156 w 1656"/>
                  <a:gd name="T11" fmla="*/ 68 h 2450"/>
                  <a:gd name="T12" fmla="*/ 187 w 1656"/>
                  <a:gd name="T13" fmla="*/ 86 h 2450"/>
                  <a:gd name="T14" fmla="*/ 214 w 1656"/>
                  <a:gd name="T15" fmla="*/ 112 h 2450"/>
                  <a:gd name="T16" fmla="*/ 226 w 1656"/>
                  <a:gd name="T17" fmla="*/ 126 h 2450"/>
                  <a:gd name="T18" fmla="*/ 247 w 1656"/>
                  <a:gd name="T19" fmla="*/ 135 h 2450"/>
                  <a:gd name="T20" fmla="*/ 266 w 1656"/>
                  <a:gd name="T21" fmla="*/ 140 h 2450"/>
                  <a:gd name="T22" fmla="*/ 305 w 1656"/>
                  <a:gd name="T23" fmla="*/ 144 h 2450"/>
                  <a:gd name="T24" fmla="*/ 330 w 1656"/>
                  <a:gd name="T25" fmla="*/ 149 h 2450"/>
                  <a:gd name="T26" fmla="*/ 344 w 1656"/>
                  <a:gd name="T27" fmla="*/ 158 h 2450"/>
                  <a:gd name="T28" fmla="*/ 356 w 1656"/>
                  <a:gd name="T29" fmla="*/ 167 h 2450"/>
                  <a:gd name="T30" fmla="*/ 369 w 1656"/>
                  <a:gd name="T31" fmla="*/ 172 h 2450"/>
                  <a:gd name="T32" fmla="*/ 376 w 1656"/>
                  <a:gd name="T33" fmla="*/ 180 h 2450"/>
                  <a:gd name="T34" fmla="*/ 382 w 1656"/>
                  <a:gd name="T35" fmla="*/ 194 h 2450"/>
                  <a:gd name="T36" fmla="*/ 390 w 1656"/>
                  <a:gd name="T37" fmla="*/ 203 h 2450"/>
                  <a:gd name="T38" fmla="*/ 408 w 1656"/>
                  <a:gd name="T39" fmla="*/ 208 h 2450"/>
                  <a:gd name="T40" fmla="*/ 415 w 1656"/>
                  <a:gd name="T41" fmla="*/ 216 h 2450"/>
                  <a:gd name="T42" fmla="*/ 415 w 1656"/>
                  <a:gd name="T43" fmla="*/ 235 h 2450"/>
                  <a:gd name="T44" fmla="*/ 415 w 1656"/>
                  <a:gd name="T45" fmla="*/ 257 h 2450"/>
                  <a:gd name="T46" fmla="*/ 421 w 1656"/>
                  <a:gd name="T47" fmla="*/ 284 h 2450"/>
                  <a:gd name="T48" fmla="*/ 428 w 1656"/>
                  <a:gd name="T49" fmla="*/ 320 h 2450"/>
                  <a:gd name="T50" fmla="*/ 435 w 1656"/>
                  <a:gd name="T51" fmla="*/ 338 h 2450"/>
                  <a:gd name="T52" fmla="*/ 454 w 1656"/>
                  <a:gd name="T53" fmla="*/ 379 h 2450"/>
                  <a:gd name="T54" fmla="*/ 467 w 1656"/>
                  <a:gd name="T55" fmla="*/ 424 h 2450"/>
                  <a:gd name="T56" fmla="*/ 473 w 1656"/>
                  <a:gd name="T57" fmla="*/ 452 h 2450"/>
                  <a:gd name="T58" fmla="*/ 467 w 1656"/>
                  <a:gd name="T59" fmla="*/ 474 h 2450"/>
                  <a:gd name="T60" fmla="*/ 467 w 1656"/>
                  <a:gd name="T61" fmla="*/ 487 h 24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56"/>
                  <a:gd name="T94" fmla="*/ 0 h 2450"/>
                  <a:gd name="T95" fmla="*/ 1656 w 1656"/>
                  <a:gd name="T96" fmla="*/ 2450 h 24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56" h="2450">
                    <a:moveTo>
                      <a:pt x="0" y="0"/>
                    </a:moveTo>
                    <a:lnTo>
                      <a:pt x="68" y="23"/>
                    </a:lnTo>
                    <a:lnTo>
                      <a:pt x="182" y="68"/>
                    </a:lnTo>
                    <a:lnTo>
                      <a:pt x="272" y="136"/>
                    </a:lnTo>
                    <a:lnTo>
                      <a:pt x="408" y="227"/>
                    </a:lnTo>
                    <a:lnTo>
                      <a:pt x="544" y="341"/>
                    </a:lnTo>
                    <a:lnTo>
                      <a:pt x="658" y="431"/>
                    </a:lnTo>
                    <a:lnTo>
                      <a:pt x="749" y="567"/>
                    </a:lnTo>
                    <a:lnTo>
                      <a:pt x="794" y="635"/>
                    </a:lnTo>
                    <a:lnTo>
                      <a:pt x="862" y="681"/>
                    </a:lnTo>
                    <a:lnTo>
                      <a:pt x="930" y="703"/>
                    </a:lnTo>
                    <a:lnTo>
                      <a:pt x="1066" y="726"/>
                    </a:lnTo>
                    <a:lnTo>
                      <a:pt x="1157" y="749"/>
                    </a:lnTo>
                    <a:lnTo>
                      <a:pt x="1202" y="794"/>
                    </a:lnTo>
                    <a:lnTo>
                      <a:pt x="1247" y="840"/>
                    </a:lnTo>
                    <a:lnTo>
                      <a:pt x="1293" y="862"/>
                    </a:lnTo>
                    <a:lnTo>
                      <a:pt x="1315" y="908"/>
                    </a:lnTo>
                    <a:lnTo>
                      <a:pt x="1338" y="976"/>
                    </a:lnTo>
                    <a:lnTo>
                      <a:pt x="1361" y="1021"/>
                    </a:lnTo>
                    <a:lnTo>
                      <a:pt x="1429" y="1044"/>
                    </a:lnTo>
                    <a:lnTo>
                      <a:pt x="1452" y="1089"/>
                    </a:lnTo>
                    <a:lnTo>
                      <a:pt x="1452" y="1180"/>
                    </a:lnTo>
                    <a:lnTo>
                      <a:pt x="1452" y="1293"/>
                    </a:lnTo>
                    <a:lnTo>
                      <a:pt x="1474" y="1429"/>
                    </a:lnTo>
                    <a:lnTo>
                      <a:pt x="1497" y="1611"/>
                    </a:lnTo>
                    <a:lnTo>
                      <a:pt x="1520" y="1701"/>
                    </a:lnTo>
                    <a:lnTo>
                      <a:pt x="1588" y="1906"/>
                    </a:lnTo>
                    <a:lnTo>
                      <a:pt x="1633" y="2132"/>
                    </a:lnTo>
                    <a:lnTo>
                      <a:pt x="1656" y="2268"/>
                    </a:lnTo>
                    <a:lnTo>
                      <a:pt x="1633" y="2382"/>
                    </a:lnTo>
                    <a:lnTo>
                      <a:pt x="1633" y="2450"/>
                    </a:lnTo>
                  </a:path>
                </a:pathLst>
              </a:custGeom>
              <a:noFill/>
              <a:ln w="57150">
                <a:solidFill>
                  <a:srgbClr val="FF0000"/>
                </a:solidFill>
                <a:round/>
                <a:headEnd/>
                <a:tailEnd/>
              </a:ln>
            </p:spPr>
            <p:txBody>
              <a:bodyPr/>
              <a:lstStyle/>
              <a:p>
                <a:endParaRPr lang="en-US" dirty="0"/>
              </a:p>
            </p:txBody>
          </p:sp>
        </p:grpSp>
        <p:pic>
          <p:nvPicPr>
            <p:cNvPr id="23" name="Picture 12" descr="Falher2003_Leckie_Paleogeography_New"/>
            <p:cNvPicPr>
              <a:picLocks noChangeAspect="1" noChangeArrowheads="1"/>
            </p:cNvPicPr>
            <p:nvPr/>
          </p:nvPicPr>
          <p:blipFill>
            <a:blip r:embed="rId4" cstate="print"/>
            <a:srcRect/>
            <a:stretch>
              <a:fillRect/>
            </a:stretch>
          </p:blipFill>
          <p:spPr bwMode="auto">
            <a:xfrm>
              <a:off x="3966478" y="1447800"/>
              <a:ext cx="1922463" cy="1096963"/>
            </a:xfrm>
            <a:prstGeom prst="rect">
              <a:avLst/>
            </a:prstGeom>
            <a:noFill/>
            <a:ln w="19050">
              <a:solidFill>
                <a:schemeClr val="tx1"/>
              </a:solidFill>
              <a:miter lim="800000"/>
              <a:headEnd/>
              <a:tailEnd/>
            </a:ln>
          </p:spPr>
        </p:pic>
      </p:grpSp>
      <p:sp>
        <p:nvSpPr>
          <p:cNvPr id="14" name="Rectangle 5"/>
          <p:cNvSpPr>
            <a:spLocks noChangeArrowheads="1"/>
          </p:cNvSpPr>
          <p:nvPr/>
        </p:nvSpPr>
        <p:spPr bwMode="auto">
          <a:xfrm>
            <a:off x="2438400" y="1568118"/>
            <a:ext cx="6586268" cy="2480186"/>
          </a:xfrm>
          <a:prstGeom prst="rect">
            <a:avLst/>
          </a:prstGeom>
          <a:noFill/>
          <a:ln w="9525">
            <a:noFill/>
            <a:miter lim="800000"/>
            <a:headEnd/>
            <a:tailEnd/>
          </a:ln>
        </p:spPr>
        <p:txBody>
          <a:bodyPr lIns="92075" tIns="46038" rIns="92075" bIns="46038"/>
          <a:lstStyle/>
          <a:p>
            <a:pPr marL="342900" lvl="1" indent="-342900">
              <a:spcBef>
                <a:spcPts val="300"/>
              </a:spcBef>
              <a:spcAft>
                <a:spcPts val="300"/>
              </a:spcAft>
              <a:buClr>
                <a:srgbClr val="800000"/>
              </a:buClr>
              <a:buSzPct val="75000"/>
              <a:buFont typeface="AccuMapWellSymbols" pitchFamily="2" charset="0"/>
              <a:buChar char="N"/>
            </a:pPr>
            <a:r>
              <a:rPr lang="en-US" sz="2000" b="0" dirty="0">
                <a:solidFill>
                  <a:schemeClr val="tx2"/>
                </a:solidFill>
                <a:latin typeface="Calibri" pitchFamily="34" charset="0"/>
                <a:cs typeface="Calibri" pitchFamily="34" charset="0"/>
              </a:rPr>
              <a:t>5</a:t>
            </a:r>
            <a:r>
              <a:rPr lang="en-US" sz="2000" b="0" baseline="30000" dirty="0">
                <a:solidFill>
                  <a:schemeClr val="tx2"/>
                </a:solidFill>
                <a:latin typeface="Calibri" pitchFamily="34" charset="0"/>
                <a:cs typeface="Calibri" pitchFamily="34" charset="0"/>
              </a:rPr>
              <a:t>th</a:t>
            </a:r>
            <a:r>
              <a:rPr lang="en-US" sz="2000" b="0" dirty="0">
                <a:solidFill>
                  <a:schemeClr val="tx2"/>
                </a:solidFill>
                <a:latin typeface="Calibri" pitchFamily="34" charset="0"/>
                <a:cs typeface="Calibri" pitchFamily="34" charset="0"/>
              </a:rPr>
              <a:t> Largest Natural Gas Producer in </a:t>
            </a:r>
            <a:r>
              <a:rPr lang="en-US" sz="2000" b="0" dirty="0" smtClean="0">
                <a:solidFill>
                  <a:schemeClr val="tx2"/>
                </a:solidFill>
                <a:latin typeface="Calibri" pitchFamily="34" charset="0"/>
                <a:cs typeface="Calibri" pitchFamily="34" charset="0"/>
              </a:rPr>
              <a:t>Canada,  20 </a:t>
            </a:r>
            <a:r>
              <a:rPr lang="en-US" sz="2000" b="0" dirty="0" err="1" smtClean="0">
                <a:solidFill>
                  <a:schemeClr val="tx2"/>
                </a:solidFill>
                <a:latin typeface="Calibri" pitchFamily="34" charset="0"/>
                <a:cs typeface="Calibri" pitchFamily="34" charset="0"/>
              </a:rPr>
              <a:t>yrs</a:t>
            </a:r>
            <a:r>
              <a:rPr lang="en-US" sz="2000" b="0" dirty="0" smtClean="0">
                <a:solidFill>
                  <a:schemeClr val="tx2"/>
                </a:solidFill>
                <a:latin typeface="Calibri" pitchFamily="34" charset="0"/>
                <a:cs typeface="Calibri" pitchFamily="34" charset="0"/>
              </a:rPr>
              <a:t> old</a:t>
            </a:r>
            <a:endParaRPr lang="en-US" sz="2000" b="0" dirty="0">
              <a:solidFill>
                <a:schemeClr val="tx2"/>
              </a:solidFill>
              <a:latin typeface="Calibri" pitchFamily="34" charset="0"/>
              <a:cs typeface="Calibri" pitchFamily="34" charset="0"/>
            </a:endParaRPr>
          </a:p>
          <a:p>
            <a:pPr marL="342900" lvl="1" indent="-342900">
              <a:spcBef>
                <a:spcPts val="300"/>
              </a:spcBef>
              <a:spcAft>
                <a:spcPts val="300"/>
              </a:spcAft>
              <a:buClr>
                <a:srgbClr val="800000"/>
              </a:buClr>
              <a:buSzPct val="75000"/>
              <a:buFont typeface="AccuMapWellSymbols" pitchFamily="2" charset="0"/>
              <a:buChar char="N"/>
            </a:pPr>
            <a:r>
              <a:rPr lang="en-US" sz="2000" b="0" dirty="0">
                <a:solidFill>
                  <a:schemeClr val="tx2"/>
                </a:solidFill>
                <a:latin typeface="Calibri" pitchFamily="34" charset="0"/>
                <a:cs typeface="Calibri" pitchFamily="34" charset="0"/>
              </a:rPr>
              <a:t>Pure Play Alberta Deep Basin </a:t>
            </a:r>
            <a:r>
              <a:rPr lang="en-US" sz="2000" b="0" i="1" dirty="0" smtClean="0">
                <a:solidFill>
                  <a:schemeClr val="tx2"/>
                </a:solidFill>
                <a:latin typeface="Calibri" pitchFamily="34" charset="0"/>
                <a:cs typeface="Calibri" pitchFamily="34" charset="0"/>
              </a:rPr>
              <a:t>– </a:t>
            </a:r>
            <a:r>
              <a:rPr lang="en-US" sz="1400" b="0" i="1" dirty="0" smtClean="0">
                <a:solidFill>
                  <a:schemeClr val="tx2"/>
                </a:solidFill>
                <a:latin typeface="Calibri" pitchFamily="34" charset="0"/>
                <a:cs typeface="Calibri" pitchFamily="34" charset="0"/>
              </a:rPr>
              <a:t>110-115,000 </a:t>
            </a:r>
            <a:r>
              <a:rPr lang="en-US" sz="1400" b="0" i="1" dirty="0" err="1">
                <a:solidFill>
                  <a:schemeClr val="tx2"/>
                </a:solidFill>
                <a:latin typeface="Calibri" pitchFamily="34" charset="0"/>
                <a:cs typeface="Calibri" pitchFamily="34" charset="0"/>
              </a:rPr>
              <a:t>boe</a:t>
            </a:r>
            <a:r>
              <a:rPr lang="en-US" sz="1400" b="0" i="1" dirty="0">
                <a:solidFill>
                  <a:schemeClr val="tx2"/>
                </a:solidFill>
                <a:latin typeface="Calibri" pitchFamily="34" charset="0"/>
                <a:cs typeface="Calibri" pitchFamily="34" charset="0"/>
              </a:rPr>
              <a:t>/d Gas &amp; NGLs</a:t>
            </a:r>
            <a:endParaRPr lang="en-US" sz="700" b="0" dirty="0">
              <a:solidFill>
                <a:schemeClr val="tx2"/>
              </a:solidFill>
              <a:latin typeface="Calibri" pitchFamily="34" charset="0"/>
              <a:cs typeface="Calibri" pitchFamily="34" charset="0"/>
            </a:endParaRPr>
          </a:p>
          <a:p>
            <a:pPr marL="344488" lvl="1" indent="-344488">
              <a:spcBef>
                <a:spcPts val="300"/>
              </a:spcBef>
              <a:spcAft>
                <a:spcPts val="300"/>
              </a:spcAft>
              <a:buClr>
                <a:srgbClr val="800000"/>
              </a:buClr>
              <a:buSzPct val="75000"/>
              <a:buFont typeface="AccuMapWellSymbols" pitchFamily="2" charset="0"/>
              <a:buChar char="N"/>
              <a:tabLst>
                <a:tab pos="3200400" algn="l"/>
              </a:tabLst>
            </a:pPr>
            <a:r>
              <a:rPr lang="en-US" sz="2000" b="0" dirty="0">
                <a:solidFill>
                  <a:schemeClr val="tx2"/>
                </a:solidFill>
                <a:latin typeface="Calibri" pitchFamily="34" charset="0"/>
                <a:cs typeface="Calibri" pitchFamily="34" charset="0"/>
              </a:rPr>
              <a:t>Returns Focused Strategy </a:t>
            </a:r>
            <a:r>
              <a:rPr lang="en-US" sz="2000" b="0" i="1" dirty="0">
                <a:solidFill>
                  <a:schemeClr val="tx2"/>
                </a:solidFill>
                <a:latin typeface="Calibri" pitchFamily="34" charset="0"/>
                <a:cs typeface="Calibri" pitchFamily="34" charset="0"/>
              </a:rPr>
              <a:t>– </a:t>
            </a:r>
            <a:r>
              <a:rPr lang="en-US" sz="1400" b="0" i="1" dirty="0">
                <a:solidFill>
                  <a:schemeClr val="tx2"/>
                </a:solidFill>
                <a:latin typeface="Calibri" pitchFamily="34" charset="0"/>
                <a:cs typeface="Calibri" pitchFamily="34" charset="0"/>
              </a:rPr>
              <a:t>A</a:t>
            </a:r>
            <a:r>
              <a:rPr lang="en-US" sz="1400" b="0" i="1" dirty="0" smtClean="0">
                <a:solidFill>
                  <a:schemeClr val="tx2"/>
                </a:solidFill>
                <a:latin typeface="Calibri" pitchFamily="34" charset="0"/>
                <a:cs typeface="Calibri" pitchFamily="34" charset="0"/>
              </a:rPr>
              <a:t>vg ROCE </a:t>
            </a:r>
            <a:r>
              <a:rPr lang="en-US" sz="1400" b="0" i="1" dirty="0">
                <a:solidFill>
                  <a:schemeClr val="tx2"/>
                </a:solidFill>
                <a:latin typeface="Calibri" pitchFamily="34" charset="0"/>
                <a:cs typeface="Calibri" pitchFamily="34" charset="0"/>
              </a:rPr>
              <a:t>17%, ROE 31% over last 18 </a:t>
            </a:r>
            <a:r>
              <a:rPr lang="en-US" sz="1400" b="0" i="1" dirty="0" err="1" smtClean="0">
                <a:solidFill>
                  <a:schemeClr val="tx2"/>
                </a:solidFill>
                <a:latin typeface="Calibri" pitchFamily="34" charset="0"/>
                <a:cs typeface="Calibri" pitchFamily="34" charset="0"/>
              </a:rPr>
              <a:t>yrs</a:t>
            </a:r>
            <a:r>
              <a:rPr lang="en-US" sz="1400" b="0" i="1" dirty="0" smtClean="0">
                <a:solidFill>
                  <a:schemeClr val="tx2"/>
                </a:solidFill>
                <a:latin typeface="Calibri" pitchFamily="34" charset="0"/>
                <a:cs typeface="Calibri" pitchFamily="34" charset="0"/>
              </a:rPr>
              <a:t> 	among highest in industry</a:t>
            </a:r>
            <a:endParaRPr lang="en-US" sz="700" b="0" dirty="0">
              <a:solidFill>
                <a:schemeClr val="tx2"/>
              </a:solidFill>
              <a:latin typeface="Calibri" pitchFamily="34" charset="0"/>
              <a:cs typeface="Calibri" pitchFamily="34" charset="0"/>
            </a:endParaRPr>
          </a:p>
          <a:p>
            <a:pPr marL="57150" lvl="1" indent="-342900">
              <a:spcBef>
                <a:spcPts val="300"/>
              </a:spcBef>
              <a:spcAft>
                <a:spcPts val="300"/>
              </a:spcAft>
              <a:buClr>
                <a:srgbClr val="800000"/>
              </a:buClr>
              <a:buSzPct val="75000"/>
              <a:buFont typeface="AccuMapWellSymbols" pitchFamily="2" charset="0"/>
              <a:buChar char="N"/>
            </a:pPr>
            <a:r>
              <a:rPr lang="en-US" sz="2000" b="0" dirty="0">
                <a:solidFill>
                  <a:schemeClr val="tx2"/>
                </a:solidFill>
                <a:latin typeface="Calibri" pitchFamily="34" charset="0"/>
                <a:cs typeface="Calibri" pitchFamily="34" charset="0"/>
              </a:rPr>
              <a:t>Long Reserve Life Asset </a:t>
            </a:r>
            <a:r>
              <a:rPr lang="en-US" sz="2000" b="0" i="1" dirty="0">
                <a:solidFill>
                  <a:schemeClr val="tx2"/>
                </a:solidFill>
                <a:latin typeface="Calibri" pitchFamily="34" charset="0"/>
                <a:cs typeface="Calibri" pitchFamily="34" charset="0"/>
              </a:rPr>
              <a:t>- </a:t>
            </a:r>
            <a:r>
              <a:rPr lang="en-US" sz="1400" b="0" i="1" dirty="0">
                <a:solidFill>
                  <a:schemeClr val="tx2"/>
                </a:solidFill>
                <a:latin typeface="Calibri" pitchFamily="34" charset="0"/>
                <a:cs typeface="Calibri" pitchFamily="34" charset="0"/>
              </a:rPr>
              <a:t>7 </a:t>
            </a:r>
            <a:r>
              <a:rPr lang="en-US" sz="1400" b="0" i="1" dirty="0" err="1">
                <a:solidFill>
                  <a:schemeClr val="tx2"/>
                </a:solidFill>
                <a:latin typeface="Calibri" pitchFamily="34" charset="0"/>
                <a:cs typeface="Calibri" pitchFamily="34" charset="0"/>
              </a:rPr>
              <a:t>yrs</a:t>
            </a:r>
            <a:r>
              <a:rPr lang="en-US" sz="1400" b="0" i="1" dirty="0">
                <a:solidFill>
                  <a:schemeClr val="tx2"/>
                </a:solidFill>
                <a:latin typeface="Calibri" pitchFamily="34" charset="0"/>
                <a:cs typeface="Calibri" pitchFamily="34" charset="0"/>
              </a:rPr>
              <a:t> PDP, 18 </a:t>
            </a:r>
            <a:r>
              <a:rPr lang="en-US" sz="1400" b="0" i="1" dirty="0" err="1">
                <a:solidFill>
                  <a:schemeClr val="tx2"/>
                </a:solidFill>
                <a:latin typeface="Calibri" pitchFamily="34" charset="0"/>
                <a:cs typeface="Calibri" pitchFamily="34" charset="0"/>
              </a:rPr>
              <a:t>yrs</a:t>
            </a:r>
            <a:r>
              <a:rPr lang="en-US" sz="1400" b="0" i="1" dirty="0">
                <a:solidFill>
                  <a:schemeClr val="tx2"/>
                </a:solidFill>
                <a:latin typeface="Calibri" pitchFamily="34" charset="0"/>
                <a:cs typeface="Calibri" pitchFamily="34" charset="0"/>
              </a:rPr>
              <a:t> </a:t>
            </a:r>
            <a:r>
              <a:rPr lang="en-US" sz="1400" b="0" i="1" dirty="0" smtClean="0">
                <a:solidFill>
                  <a:schemeClr val="tx2"/>
                </a:solidFill>
                <a:latin typeface="Calibri" pitchFamily="34" charset="0"/>
                <a:cs typeface="Calibri" pitchFamily="34" charset="0"/>
              </a:rPr>
              <a:t>2P, sweet gas, no mobile water</a:t>
            </a:r>
            <a:endParaRPr lang="en-US" sz="700" b="0" dirty="0">
              <a:solidFill>
                <a:schemeClr val="tx2"/>
              </a:solidFill>
              <a:latin typeface="Calibri" pitchFamily="34" charset="0"/>
              <a:cs typeface="Calibri" pitchFamily="34" charset="0"/>
            </a:endParaRPr>
          </a:p>
          <a:p>
            <a:pPr marL="342900" lvl="1" indent="-342900">
              <a:spcBef>
                <a:spcPts val="300"/>
              </a:spcBef>
              <a:spcAft>
                <a:spcPts val="300"/>
              </a:spcAft>
              <a:buClr>
                <a:srgbClr val="800000"/>
              </a:buClr>
              <a:buSzPct val="75000"/>
              <a:buFont typeface="AccuMapWellSymbols" pitchFamily="2" charset="0"/>
              <a:buChar char="N"/>
            </a:pPr>
            <a:r>
              <a:rPr lang="en-US" sz="2000" b="0" dirty="0">
                <a:solidFill>
                  <a:schemeClr val="tx2"/>
                </a:solidFill>
                <a:latin typeface="Calibri" pitchFamily="34" charset="0"/>
                <a:cs typeface="Calibri" pitchFamily="34" charset="0"/>
              </a:rPr>
              <a:t>Lowest Cost Producer </a:t>
            </a:r>
            <a:r>
              <a:rPr lang="en-US" sz="2000" b="0" i="1" dirty="0">
                <a:solidFill>
                  <a:schemeClr val="tx2"/>
                </a:solidFill>
                <a:latin typeface="Calibri" pitchFamily="34" charset="0"/>
                <a:cs typeface="Calibri" pitchFamily="34" charset="0"/>
              </a:rPr>
              <a:t>- </a:t>
            </a:r>
            <a:r>
              <a:rPr lang="en-US" sz="1400" b="0" i="1" dirty="0">
                <a:solidFill>
                  <a:schemeClr val="tx2"/>
                </a:solidFill>
                <a:latin typeface="Calibri" pitchFamily="34" charset="0"/>
                <a:cs typeface="Calibri" pitchFamily="34" charset="0"/>
              </a:rPr>
              <a:t>$</a:t>
            </a:r>
            <a:r>
              <a:rPr lang="en-US" sz="1400" b="0" i="1" dirty="0" smtClean="0">
                <a:solidFill>
                  <a:schemeClr val="tx2"/>
                </a:solidFill>
                <a:latin typeface="Calibri" pitchFamily="34" charset="0"/>
                <a:cs typeface="Calibri" pitchFamily="34" charset="0"/>
              </a:rPr>
              <a:t>0.76/</a:t>
            </a:r>
            <a:r>
              <a:rPr lang="en-US" sz="1400" b="0" i="1" dirty="0" err="1" smtClean="0">
                <a:solidFill>
                  <a:schemeClr val="tx2"/>
                </a:solidFill>
                <a:latin typeface="Calibri" pitchFamily="34" charset="0"/>
                <a:cs typeface="Calibri" pitchFamily="34" charset="0"/>
              </a:rPr>
              <a:t>mcfe</a:t>
            </a:r>
            <a:r>
              <a:rPr lang="en-US" sz="1400" b="0" i="1" dirty="0" smtClean="0">
                <a:solidFill>
                  <a:schemeClr val="tx2"/>
                </a:solidFill>
                <a:latin typeface="Calibri" pitchFamily="34" charset="0"/>
                <a:cs typeface="Calibri" pitchFamily="34" charset="0"/>
              </a:rPr>
              <a:t> </a:t>
            </a:r>
            <a:r>
              <a:rPr lang="en-US" b="0" i="1" dirty="0" smtClean="0">
                <a:solidFill>
                  <a:schemeClr val="tx2"/>
                </a:solidFill>
                <a:latin typeface="Calibri" pitchFamily="34" charset="0"/>
                <a:cs typeface="Calibri" pitchFamily="34" charset="0"/>
              </a:rPr>
              <a:t>($4.58/</a:t>
            </a:r>
            <a:r>
              <a:rPr lang="en-US" b="0" i="1" dirty="0" err="1" smtClean="0">
                <a:solidFill>
                  <a:schemeClr val="tx2"/>
                </a:solidFill>
                <a:latin typeface="Calibri" pitchFamily="34" charset="0"/>
                <a:cs typeface="Calibri" pitchFamily="34" charset="0"/>
              </a:rPr>
              <a:t>boe</a:t>
            </a:r>
            <a:r>
              <a:rPr lang="en-US" b="0" i="1" dirty="0">
                <a:solidFill>
                  <a:schemeClr val="tx2"/>
                </a:solidFill>
                <a:latin typeface="Calibri" pitchFamily="34" charset="0"/>
                <a:cs typeface="Calibri" pitchFamily="34" charset="0"/>
              </a:rPr>
              <a:t>) </a:t>
            </a:r>
            <a:r>
              <a:rPr lang="en-US" sz="1400" b="0" i="1" dirty="0" smtClean="0">
                <a:solidFill>
                  <a:schemeClr val="tx2"/>
                </a:solidFill>
                <a:latin typeface="Calibri" pitchFamily="34" charset="0"/>
                <a:cs typeface="Calibri" pitchFamily="34" charset="0"/>
              </a:rPr>
              <a:t>2017Q3 </a:t>
            </a:r>
            <a:r>
              <a:rPr lang="en-US" sz="1400" b="0" i="1" dirty="0">
                <a:solidFill>
                  <a:schemeClr val="tx2"/>
                </a:solidFill>
                <a:latin typeface="Calibri" pitchFamily="34" charset="0"/>
                <a:cs typeface="Calibri" pitchFamily="34" charset="0"/>
              </a:rPr>
              <a:t>total cash costs</a:t>
            </a:r>
            <a:endParaRPr lang="en-US" sz="700" b="0" dirty="0">
              <a:solidFill>
                <a:schemeClr val="tx2"/>
              </a:solidFill>
              <a:latin typeface="Calibri" pitchFamily="34" charset="0"/>
              <a:cs typeface="Calibri" pitchFamily="34" charset="0"/>
            </a:endParaRPr>
          </a:p>
          <a:p>
            <a:pPr marL="342900" lvl="1" indent="-342900">
              <a:spcBef>
                <a:spcPts val="300"/>
              </a:spcBef>
              <a:spcAft>
                <a:spcPts val="300"/>
              </a:spcAft>
              <a:buClr>
                <a:srgbClr val="800000"/>
              </a:buClr>
              <a:buSzPct val="75000"/>
              <a:buFont typeface="AccuMapWellSymbols" pitchFamily="2" charset="0"/>
              <a:buChar char="N"/>
            </a:pPr>
            <a:r>
              <a:rPr lang="en-US" sz="2000" b="0" dirty="0">
                <a:solidFill>
                  <a:schemeClr val="tx2"/>
                </a:solidFill>
                <a:latin typeface="Calibri" pitchFamily="34" charset="0"/>
                <a:cs typeface="Calibri" pitchFamily="34" charset="0"/>
              </a:rPr>
              <a:t>Own and Control </a:t>
            </a:r>
            <a:r>
              <a:rPr lang="en-US" sz="2000" b="0" i="1" dirty="0">
                <a:solidFill>
                  <a:schemeClr val="tx2"/>
                </a:solidFill>
                <a:latin typeface="Calibri" pitchFamily="34" charset="0"/>
                <a:cs typeface="Calibri" pitchFamily="34" charset="0"/>
              </a:rPr>
              <a:t>- </a:t>
            </a:r>
            <a:r>
              <a:rPr lang="en-US" sz="1400" b="0" i="1" dirty="0">
                <a:solidFill>
                  <a:schemeClr val="tx2"/>
                </a:solidFill>
                <a:latin typeface="Calibri" pitchFamily="34" charset="0"/>
                <a:cs typeface="Calibri" pitchFamily="34" charset="0"/>
              </a:rPr>
              <a:t>Operate 99% of production, Own/operate gas plants</a:t>
            </a:r>
          </a:p>
        </p:txBody>
      </p:sp>
      <p:sp>
        <p:nvSpPr>
          <p:cNvPr id="18" name="TextBox 17"/>
          <p:cNvSpPr txBox="1"/>
          <p:nvPr/>
        </p:nvSpPr>
        <p:spPr>
          <a:xfrm>
            <a:off x="2895600" y="4159365"/>
            <a:ext cx="4604176" cy="1885131"/>
          </a:xfrm>
          <a:prstGeom prst="rect">
            <a:avLst/>
          </a:prstGeom>
          <a:gradFill flip="none" rotWithShape="1">
            <a:gsLst>
              <a:gs pos="0">
                <a:schemeClr val="bg2">
                  <a:lumMod val="20000"/>
                  <a:lumOff val="80000"/>
                </a:schemeClr>
              </a:gs>
              <a:gs pos="50000">
                <a:schemeClr val="bg2">
                  <a:lumMod val="20000"/>
                  <a:lumOff val="80000"/>
                  <a:shade val="67500"/>
                  <a:satMod val="115000"/>
                </a:schemeClr>
              </a:gs>
              <a:gs pos="100000">
                <a:schemeClr val="bg2">
                  <a:lumMod val="20000"/>
                  <a:lumOff val="80000"/>
                  <a:shade val="100000"/>
                  <a:satMod val="115000"/>
                </a:schemeClr>
              </a:gs>
            </a:gsLst>
            <a:lin ang="2700000" scaled="1"/>
            <a:tileRect/>
          </a:gra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square" lIns="91440" rtlCol="0">
            <a:spAutoFit/>
          </a:bodyPr>
          <a:lstStyle/>
          <a:p>
            <a:pPr defTabSz="274320">
              <a:spcBef>
                <a:spcPts val="0"/>
              </a:spcBef>
              <a:spcAft>
                <a:spcPts val="300"/>
              </a:spcAft>
              <a:buClr>
                <a:schemeClr val="bg2">
                  <a:lumMod val="75000"/>
                </a:schemeClr>
              </a:buClr>
              <a:buSzPct val="75000"/>
            </a:pPr>
            <a:endParaRPr lang="en-US" sz="400" b="0" dirty="0">
              <a:latin typeface="Calibri" pitchFamily="34" charset="0"/>
              <a:ea typeface="Arial Unicode MS" pitchFamily="34" charset="-128"/>
              <a:cs typeface="Calibri" pitchFamily="34" charset="0"/>
            </a:endParaRPr>
          </a:p>
          <a:p>
            <a:pPr marL="91440" defTabSz="274320">
              <a:spcBef>
                <a:spcPts val="0"/>
              </a:spcBef>
              <a:spcAft>
                <a:spcPts val="300"/>
              </a:spcAft>
              <a:buClr>
                <a:schemeClr val="bg2">
                  <a:lumMod val="75000"/>
                </a:schemeClr>
              </a:buClr>
              <a:buSzPct val="75000"/>
            </a:pPr>
            <a:r>
              <a:rPr lang="en-US" sz="1100" b="0" dirty="0">
                <a:latin typeface="Calibri" pitchFamily="34" charset="0"/>
                <a:ea typeface="Arial Unicode MS" pitchFamily="34" charset="-128"/>
                <a:cs typeface="Calibri" pitchFamily="34" charset="0"/>
              </a:rPr>
              <a:t>Monthly Dividend: 	$</a:t>
            </a:r>
            <a:r>
              <a:rPr lang="en-US" sz="1100" b="0" dirty="0" smtClean="0">
                <a:latin typeface="Calibri" pitchFamily="34" charset="0"/>
                <a:ea typeface="Arial Unicode MS" pitchFamily="34" charset="-128"/>
                <a:cs typeface="Calibri" pitchFamily="34" charset="0"/>
              </a:rPr>
              <a:t>0.06/share (</a:t>
            </a:r>
            <a:r>
              <a:rPr lang="en-US" b="0" dirty="0" smtClean="0">
                <a:latin typeface="Calibri" pitchFamily="34" charset="0"/>
                <a:ea typeface="Arial Unicode MS" pitchFamily="34" charset="-128"/>
                <a:cs typeface="Calibri" pitchFamily="34" charset="0"/>
              </a:rPr>
              <a:t>CTD 12/17 $18.29/share</a:t>
            </a:r>
            <a:r>
              <a:rPr lang="en-US" sz="1100" b="0" dirty="0" smtClean="0">
                <a:latin typeface="Calibri" pitchFamily="34" charset="0"/>
                <a:ea typeface="Arial Unicode MS" pitchFamily="34" charset="-128"/>
                <a:cs typeface="Calibri" pitchFamily="34" charset="0"/>
              </a:rPr>
              <a:t>)</a:t>
            </a:r>
            <a:endParaRPr lang="en-US" sz="1100" b="0" dirty="0">
              <a:latin typeface="Calibri" pitchFamily="34" charset="0"/>
              <a:ea typeface="Arial Unicode MS" pitchFamily="34" charset="-128"/>
              <a:cs typeface="Calibri" pitchFamily="34" charset="0"/>
            </a:endParaRPr>
          </a:p>
          <a:p>
            <a:pPr marL="91440" defTabSz="274320">
              <a:spcBef>
                <a:spcPts val="0"/>
              </a:spcBef>
              <a:spcAft>
                <a:spcPts val="300"/>
              </a:spcAft>
              <a:buClr>
                <a:schemeClr val="bg2">
                  <a:lumMod val="75000"/>
                </a:schemeClr>
              </a:buClr>
              <a:buSzPct val="75000"/>
            </a:pPr>
            <a:r>
              <a:rPr lang="en-US" sz="1100" b="0" dirty="0">
                <a:latin typeface="Calibri" pitchFamily="34" charset="0"/>
                <a:ea typeface="Arial Unicode MS" pitchFamily="34" charset="-128"/>
                <a:cs typeface="Calibri" pitchFamily="34" charset="0"/>
              </a:rPr>
              <a:t>Shares O/S:			164.9 million (3% insider ownership)</a:t>
            </a:r>
          </a:p>
          <a:p>
            <a:pPr marL="91440" defTabSz="274320">
              <a:spcBef>
                <a:spcPts val="300"/>
              </a:spcBef>
              <a:spcAft>
                <a:spcPts val="300"/>
              </a:spcAft>
              <a:buClr>
                <a:schemeClr val="bg2">
                  <a:lumMod val="75000"/>
                </a:schemeClr>
              </a:buClr>
              <a:buSzPct val="75000"/>
            </a:pPr>
            <a:r>
              <a:rPr lang="en-US" sz="1100" b="0" dirty="0" smtClean="0">
                <a:latin typeface="Calibri" pitchFamily="34" charset="0"/>
                <a:ea typeface="Arial Unicode MS" pitchFamily="34" charset="-128"/>
                <a:cs typeface="Calibri" pitchFamily="34" charset="0"/>
              </a:rPr>
              <a:t>Q3 </a:t>
            </a:r>
            <a:r>
              <a:rPr lang="en-US" sz="1100" b="0" dirty="0">
                <a:latin typeface="Calibri" pitchFamily="34" charset="0"/>
                <a:ea typeface="Arial Unicode MS" pitchFamily="34" charset="-128"/>
                <a:cs typeface="Calibri" pitchFamily="34" charset="0"/>
              </a:rPr>
              <a:t>2017 Net </a:t>
            </a:r>
            <a:r>
              <a:rPr lang="en-US" sz="1100" b="0" dirty="0" smtClean="0">
                <a:latin typeface="Calibri" pitchFamily="34" charset="0"/>
                <a:ea typeface="Arial Unicode MS" pitchFamily="34" charset="-128"/>
                <a:cs typeface="Calibri" pitchFamily="34" charset="0"/>
              </a:rPr>
              <a:t>Debt</a:t>
            </a:r>
            <a:r>
              <a:rPr lang="en-US" sz="1100" dirty="0" smtClean="0">
                <a:latin typeface="Calibri" pitchFamily="34" charset="0"/>
                <a:ea typeface="Arial Unicode MS" pitchFamily="34" charset="-128"/>
                <a:cs typeface="Calibri" pitchFamily="34" charset="0"/>
              </a:rPr>
              <a:t>*</a:t>
            </a:r>
            <a:r>
              <a:rPr lang="en-US" sz="1100" b="0" dirty="0" smtClean="0">
                <a:latin typeface="Calibri" pitchFamily="34" charset="0"/>
                <a:ea typeface="Arial Unicode MS" pitchFamily="34" charset="-128"/>
                <a:cs typeface="Calibri" pitchFamily="34" charset="0"/>
              </a:rPr>
              <a:t>:</a:t>
            </a:r>
            <a:r>
              <a:rPr lang="en-US" sz="1100" b="0" dirty="0">
                <a:latin typeface="Calibri" pitchFamily="34" charset="0"/>
                <a:ea typeface="Arial Unicode MS" pitchFamily="34" charset="-128"/>
                <a:cs typeface="Calibri" pitchFamily="34" charset="0"/>
              </a:rPr>
              <a:t>	</a:t>
            </a:r>
            <a:r>
              <a:rPr lang="en-US" sz="1100" b="0" dirty="0" smtClean="0">
                <a:latin typeface="Calibri" pitchFamily="34" charset="0"/>
                <a:ea typeface="Arial Unicode MS" pitchFamily="34" charset="-128"/>
                <a:cs typeface="Calibri" pitchFamily="34" charset="0"/>
              </a:rPr>
              <a:t>$520 </a:t>
            </a:r>
            <a:r>
              <a:rPr lang="en-US" sz="1100" b="0" dirty="0">
                <a:latin typeface="Calibri" pitchFamily="34" charset="0"/>
                <a:ea typeface="Arial Unicode MS" pitchFamily="34" charset="-128"/>
                <a:cs typeface="Calibri" pitchFamily="34" charset="0"/>
              </a:rPr>
              <a:t>million (senior unsecured </a:t>
            </a:r>
            <a:r>
              <a:rPr lang="en-US" sz="1100" b="0" dirty="0" smtClean="0">
                <a:latin typeface="Calibri" pitchFamily="34" charset="0"/>
                <a:ea typeface="Arial Unicode MS" pitchFamily="34" charset="-128"/>
                <a:cs typeface="Calibri" pitchFamily="34" charset="0"/>
              </a:rPr>
              <a:t>notes, </a:t>
            </a:r>
            <a:r>
              <a:rPr lang="en-US" sz="1100" b="0" dirty="0">
                <a:latin typeface="Calibri" pitchFamily="34" charset="0"/>
                <a:ea typeface="Arial Unicode MS" pitchFamily="34" charset="-128"/>
                <a:cs typeface="Calibri" pitchFamily="34" charset="0"/>
              </a:rPr>
              <a:t>3.7-4.9%CND)</a:t>
            </a:r>
          </a:p>
          <a:p>
            <a:pPr marL="91440" defTabSz="274320">
              <a:spcBef>
                <a:spcPts val="300"/>
              </a:spcBef>
              <a:spcAft>
                <a:spcPts val="300"/>
              </a:spcAft>
              <a:buClr>
                <a:schemeClr val="bg2">
                  <a:lumMod val="75000"/>
                </a:schemeClr>
              </a:buClr>
              <a:buSzPct val="75000"/>
            </a:pPr>
            <a:r>
              <a:rPr lang="en-US" sz="1100" b="0" dirty="0">
                <a:latin typeface="Calibri" pitchFamily="34" charset="0"/>
                <a:ea typeface="Arial Unicode MS" pitchFamily="34" charset="-128"/>
                <a:cs typeface="Calibri" pitchFamily="34" charset="0"/>
              </a:rPr>
              <a:t>					</a:t>
            </a:r>
            <a:r>
              <a:rPr lang="en-US" sz="1100" b="0" u="sng" dirty="0" smtClean="0">
                <a:latin typeface="Calibri" pitchFamily="34" charset="0"/>
                <a:ea typeface="Arial Unicode MS" pitchFamily="34" charset="-128"/>
                <a:cs typeface="Calibri" pitchFamily="34" charset="0"/>
              </a:rPr>
              <a:t>$770 </a:t>
            </a:r>
            <a:r>
              <a:rPr lang="en-US" sz="1100" b="0" u="sng" dirty="0">
                <a:latin typeface="Calibri" pitchFamily="34" charset="0"/>
                <a:ea typeface="Arial Unicode MS" pitchFamily="34" charset="-128"/>
                <a:cs typeface="Calibri" pitchFamily="34" charset="0"/>
              </a:rPr>
              <a:t>million</a:t>
            </a:r>
            <a:r>
              <a:rPr lang="en-US" sz="1100" b="0" dirty="0">
                <a:latin typeface="Calibri" pitchFamily="34" charset="0"/>
                <a:ea typeface="Arial Unicode MS" pitchFamily="34" charset="-128"/>
                <a:cs typeface="Calibri" pitchFamily="34" charset="0"/>
              </a:rPr>
              <a:t> ($1.3B unsecured bank facility)</a:t>
            </a:r>
          </a:p>
          <a:p>
            <a:pPr marL="91440" defTabSz="274320">
              <a:spcBef>
                <a:spcPts val="300"/>
              </a:spcBef>
              <a:spcAft>
                <a:spcPts val="300"/>
              </a:spcAft>
              <a:buClr>
                <a:schemeClr val="bg2">
                  <a:lumMod val="75000"/>
                </a:schemeClr>
              </a:buClr>
              <a:buSzPct val="75000"/>
            </a:pPr>
            <a:r>
              <a:rPr lang="en-US" sz="1100" b="0" dirty="0">
                <a:latin typeface="Calibri" pitchFamily="34" charset="0"/>
                <a:ea typeface="Arial Unicode MS" pitchFamily="34" charset="-128"/>
                <a:cs typeface="Calibri" pitchFamily="34" charset="0"/>
              </a:rPr>
              <a:t>					$1.29B ($</a:t>
            </a:r>
            <a:r>
              <a:rPr lang="en-US" sz="1100" b="0" dirty="0" smtClean="0">
                <a:latin typeface="Calibri" pitchFamily="34" charset="0"/>
                <a:ea typeface="Arial Unicode MS" pitchFamily="34" charset="-128"/>
                <a:cs typeface="Calibri" pitchFamily="34" charset="0"/>
              </a:rPr>
              <a:t>1.82B </a:t>
            </a:r>
            <a:r>
              <a:rPr lang="en-US" sz="1100" b="0" dirty="0">
                <a:latin typeface="Calibri" pitchFamily="34" charset="0"/>
                <a:ea typeface="Arial Unicode MS" pitchFamily="34" charset="-128"/>
                <a:cs typeface="Calibri" pitchFamily="34" charset="0"/>
              </a:rPr>
              <a:t>total capacity)</a:t>
            </a:r>
          </a:p>
          <a:p>
            <a:pPr marL="91440" defTabSz="274320">
              <a:spcBef>
                <a:spcPts val="300"/>
              </a:spcBef>
              <a:spcAft>
                <a:spcPts val="300"/>
              </a:spcAft>
              <a:buClr>
                <a:schemeClr val="bg2">
                  <a:lumMod val="75000"/>
                </a:schemeClr>
              </a:buClr>
              <a:buSzPct val="75000"/>
            </a:pPr>
            <a:r>
              <a:rPr lang="en-US" sz="1100" b="0" dirty="0">
                <a:latin typeface="Calibri" pitchFamily="34" charset="0"/>
                <a:ea typeface="Arial Unicode MS" pitchFamily="34" charset="-128"/>
                <a:cs typeface="Calibri" pitchFamily="34" charset="0"/>
              </a:rPr>
              <a:t>Enterprise Value:		</a:t>
            </a:r>
            <a:r>
              <a:rPr lang="en-US" sz="1100" b="0" dirty="0" smtClean="0">
                <a:latin typeface="Calibri" pitchFamily="34" charset="0"/>
                <a:ea typeface="Arial Unicode MS" pitchFamily="34" charset="-128"/>
                <a:cs typeface="Calibri" pitchFamily="34" charset="0"/>
              </a:rPr>
              <a:t>$3.4 </a:t>
            </a:r>
            <a:r>
              <a:rPr lang="en-US" sz="1100" b="0" dirty="0">
                <a:latin typeface="Calibri" pitchFamily="34" charset="0"/>
                <a:ea typeface="Arial Unicode MS" pitchFamily="34" charset="-128"/>
                <a:cs typeface="Calibri" pitchFamily="34" charset="0"/>
              </a:rPr>
              <a:t>billion </a:t>
            </a:r>
            <a:r>
              <a:rPr lang="en-US" sz="1100" b="0" dirty="0" smtClean="0">
                <a:latin typeface="Calibri" pitchFamily="34" charset="0"/>
                <a:ea typeface="Arial Unicode MS" pitchFamily="34" charset="-128"/>
                <a:cs typeface="Calibri" pitchFamily="34" charset="0"/>
              </a:rPr>
              <a:t>($13/share</a:t>
            </a:r>
            <a:r>
              <a:rPr lang="en-US" sz="1100" b="0" dirty="0">
                <a:latin typeface="Calibri" pitchFamily="34" charset="0"/>
                <a:ea typeface="Arial Unicode MS" pitchFamily="34" charset="-128"/>
                <a:cs typeface="Calibri" pitchFamily="34" charset="0"/>
              </a:rPr>
              <a:t>)</a:t>
            </a:r>
          </a:p>
          <a:p>
            <a:pPr marL="91440" defTabSz="274320">
              <a:spcBef>
                <a:spcPts val="300"/>
              </a:spcBef>
              <a:spcAft>
                <a:spcPts val="0"/>
              </a:spcAft>
              <a:buClr>
                <a:schemeClr val="bg2">
                  <a:lumMod val="75000"/>
                </a:schemeClr>
              </a:buClr>
              <a:buSzPct val="75000"/>
            </a:pPr>
            <a:r>
              <a:rPr lang="en-US" sz="1100" b="0" dirty="0">
                <a:latin typeface="Calibri" pitchFamily="34" charset="0"/>
                <a:ea typeface="Arial Unicode MS" pitchFamily="34" charset="-128"/>
                <a:cs typeface="Calibri" pitchFamily="34" charset="0"/>
              </a:rPr>
              <a:t>Full Time Employees:	</a:t>
            </a:r>
            <a:r>
              <a:rPr lang="en-US" sz="1100" b="0" dirty="0" smtClean="0">
                <a:latin typeface="Calibri" pitchFamily="34" charset="0"/>
                <a:ea typeface="Arial Unicode MS" pitchFamily="34" charset="-128"/>
                <a:cs typeface="Calibri" pitchFamily="34" charset="0"/>
              </a:rPr>
              <a:t>54</a:t>
            </a:r>
            <a:endParaRPr lang="en-US" sz="300" b="0" dirty="0">
              <a:latin typeface="Calibri" pitchFamily="34" charset="0"/>
              <a:ea typeface="Arial Unicode MS" pitchFamily="34" charset="-128"/>
              <a:cs typeface="Calibri" pitchFamily="34" charset="0"/>
            </a:endParaRPr>
          </a:p>
          <a:p>
            <a:pPr defTabSz="274320">
              <a:spcBef>
                <a:spcPts val="300"/>
              </a:spcBef>
              <a:spcAft>
                <a:spcPts val="0"/>
              </a:spcAft>
              <a:buClr>
                <a:schemeClr val="bg2">
                  <a:lumMod val="75000"/>
                </a:schemeClr>
              </a:buClr>
              <a:buSzPct val="75000"/>
            </a:pPr>
            <a:endParaRPr lang="en-CA" sz="300" b="0" dirty="0">
              <a:latin typeface="Calibri" pitchFamily="34" charset="0"/>
              <a:ea typeface="Arial Unicode MS" pitchFamily="34" charset="-128"/>
              <a:cs typeface="Calibri" pitchFamily="34" charset="0"/>
            </a:endParaRPr>
          </a:p>
        </p:txBody>
      </p:sp>
      <p:sp>
        <p:nvSpPr>
          <p:cNvPr id="27" name="TextBox 26"/>
          <p:cNvSpPr txBox="1"/>
          <p:nvPr/>
        </p:nvSpPr>
        <p:spPr>
          <a:xfrm>
            <a:off x="228600" y="6246849"/>
            <a:ext cx="7271176" cy="338554"/>
          </a:xfrm>
          <a:prstGeom prst="rect">
            <a:avLst/>
          </a:prstGeom>
          <a:noFill/>
        </p:spPr>
        <p:txBody>
          <a:bodyPr wrap="square" rtlCol="0">
            <a:spAutoFit/>
          </a:bodyPr>
          <a:lstStyle/>
          <a:p>
            <a:r>
              <a:rPr lang="en-US" sz="800" b="0" i="1" dirty="0" smtClean="0">
                <a:latin typeface="Calibri" pitchFamily="34" charset="0"/>
                <a:cs typeface="Calibri" pitchFamily="34" charset="0"/>
              </a:rPr>
              <a:t>*subsequent to Q3 on Jan 2, 2018 Peyto issued $CND100MM of senior unsecured notes which increased total capacity to $1.92B and reduced revolving debt to $670MM.</a:t>
            </a:r>
          </a:p>
          <a:p>
            <a:r>
              <a:rPr lang="en-US" sz="800" b="0" i="1" dirty="0" smtClean="0">
                <a:latin typeface="Calibri" pitchFamily="34" charset="0"/>
                <a:cs typeface="Calibri" pitchFamily="34" charset="0"/>
              </a:rPr>
              <a:t>Cash </a:t>
            </a:r>
            <a:r>
              <a:rPr lang="en-US" sz="800" b="0" i="1" dirty="0">
                <a:latin typeface="Calibri" pitchFamily="34" charset="0"/>
                <a:cs typeface="Calibri" pitchFamily="34" charset="0"/>
              </a:rPr>
              <a:t>costs are royalties, operating costs, transportation, G&amp;A and interest</a:t>
            </a:r>
            <a:endParaRPr lang="en-CA" sz="800" b="0" i="1" dirty="0">
              <a:latin typeface="Calibri" pitchFamily="34" charset="0"/>
              <a:cs typeface="Calibri" pitchFamily="34" charset="0"/>
            </a:endParaRPr>
          </a:p>
        </p:txBody>
      </p:sp>
      <p:sp>
        <p:nvSpPr>
          <p:cNvPr id="28" name="Rectangle 5"/>
          <p:cNvSpPr>
            <a:spLocks noChangeArrowheads="1"/>
          </p:cNvSpPr>
          <p:nvPr/>
        </p:nvSpPr>
        <p:spPr bwMode="auto">
          <a:xfrm>
            <a:off x="228600" y="6518047"/>
            <a:ext cx="1952778" cy="215444"/>
          </a:xfrm>
          <a:prstGeom prst="rect">
            <a:avLst/>
          </a:prstGeom>
          <a:noFill/>
          <a:ln w="9525">
            <a:noFill/>
            <a:miter lim="800000"/>
            <a:headEnd/>
            <a:tailEnd/>
          </a:ln>
        </p:spPr>
        <p:txBody>
          <a:bodyPr wrap="none">
            <a:spAutoFit/>
          </a:bodyPr>
          <a:lstStyle/>
          <a:p>
            <a:pPr algn="ctr" eaLnBrk="0" hangingPunct="0">
              <a:buClr>
                <a:schemeClr val="accent2"/>
              </a:buClr>
            </a:pPr>
            <a:r>
              <a:rPr lang="en-US" sz="800" b="0" i="1" dirty="0">
                <a:latin typeface="Calibri" pitchFamily="34" charset="0"/>
                <a:cs typeface="Calibri" pitchFamily="34" charset="0"/>
              </a:rPr>
              <a:t>BOE factor  - 6 mcf = 1 bbl of oil equivalent</a:t>
            </a:r>
          </a:p>
        </p:txBody>
      </p:sp>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48" t="5052" r="4881" b="7042"/>
          <a:stretch/>
        </p:blipFill>
        <p:spPr bwMode="auto">
          <a:xfrm rot="340506">
            <a:off x="735239" y="2799575"/>
            <a:ext cx="776182" cy="557936"/>
          </a:xfrm>
          <a:prstGeom prst="rect">
            <a:avLst/>
          </a:prstGeom>
          <a:solidFill>
            <a:srgbClr val="FFFFFF">
              <a:alpha val="5000"/>
            </a:srgbClr>
          </a:solidFill>
          <a:ln>
            <a:solidFill>
              <a:schemeClr val="tx1"/>
            </a:solidFill>
          </a:ln>
          <a:effectLst/>
        </p:spPr>
      </p:pic>
      <p:sp>
        <p:nvSpPr>
          <p:cNvPr id="17" name="Rectangle 5"/>
          <p:cNvSpPr>
            <a:spLocks noChangeArrowheads="1"/>
          </p:cNvSpPr>
          <p:nvPr/>
        </p:nvSpPr>
        <p:spPr bwMode="auto">
          <a:xfrm>
            <a:off x="7499776" y="6442548"/>
            <a:ext cx="1111202" cy="253916"/>
          </a:xfrm>
          <a:prstGeom prst="rect">
            <a:avLst/>
          </a:prstGeom>
          <a:noFill/>
          <a:ln w="9525">
            <a:noFill/>
            <a:miter lim="800000"/>
            <a:headEnd/>
            <a:tailEnd/>
          </a:ln>
        </p:spPr>
        <p:txBody>
          <a:bodyPr wrap="none">
            <a:spAutoFit/>
          </a:bodyPr>
          <a:lstStyle/>
          <a:p>
            <a:pPr algn="ctr" eaLnBrk="0" hangingPunct="0">
              <a:buClr>
                <a:schemeClr val="accent2"/>
              </a:buClr>
            </a:pPr>
            <a:r>
              <a:rPr lang="en-US" sz="1050" i="1" dirty="0" err="1">
                <a:latin typeface="Calibri" pitchFamily="34" charset="0"/>
                <a:cs typeface="Calibri" pitchFamily="34" charset="0"/>
              </a:rPr>
              <a:t>www.Peyto.com</a:t>
            </a:r>
            <a:endParaRPr lang="en-US" sz="1050" i="1" dirty="0">
              <a:latin typeface="Calibri" pitchFamily="34" charset="0"/>
              <a:cs typeface="Calibri" pitchFamily="34" charset="0"/>
            </a:endParaRPr>
          </a:p>
        </p:txBody>
      </p:sp>
    </p:spTree>
    <p:extLst>
      <p:ext uri="{BB962C8B-B14F-4D97-AF65-F5344CB8AC3E}">
        <p14:creationId xmlns:p14="http://schemas.microsoft.com/office/powerpoint/2010/main" val="17801746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744301569"/>
              </p:ext>
            </p:extLst>
          </p:nvPr>
        </p:nvGraphicFramePr>
        <p:xfrm>
          <a:off x="4622959" y="2209800"/>
          <a:ext cx="394335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517735078"/>
              </p:ext>
            </p:extLst>
          </p:nvPr>
        </p:nvGraphicFramePr>
        <p:xfrm>
          <a:off x="685800" y="2209800"/>
          <a:ext cx="3921919"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2057400" y="1524000"/>
            <a:ext cx="56388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0" dirty="0"/>
              <a:t>Room for Canadian gas exports in the US market has completely disappeared. Yet Canada still has close to </a:t>
            </a:r>
            <a:r>
              <a:rPr lang="en-US" sz="1400" b="0" dirty="0" smtClean="0"/>
              <a:t>4 </a:t>
            </a:r>
            <a:r>
              <a:rPr lang="en-US" sz="1400" b="0" dirty="0"/>
              <a:t>BCF/d of excess supply. </a:t>
            </a:r>
          </a:p>
        </p:txBody>
      </p:sp>
      <p:sp>
        <p:nvSpPr>
          <p:cNvPr id="11" name="Rectangle 2"/>
          <p:cNvSpPr>
            <a:spLocks noGrp="1" noChangeArrowheads="1"/>
          </p:cNvSpPr>
          <p:nvPr>
            <p:ph type="title" idx="4294967295"/>
          </p:nvPr>
        </p:nvSpPr>
        <p:spPr>
          <a:xfrm>
            <a:off x="533400" y="304800"/>
            <a:ext cx="7772400" cy="914400"/>
          </a:xfrm>
        </p:spPr>
        <p:txBody>
          <a:bodyPr/>
          <a:lstStyle/>
          <a:p>
            <a:pPr eaLnBrk="1" hangingPunct="1"/>
            <a:r>
              <a:rPr lang="en-US" sz="2800" dirty="0" smtClean="0"/>
              <a:t>What’s </a:t>
            </a:r>
            <a:r>
              <a:rPr lang="en-US" sz="2800" dirty="0" smtClean="0"/>
              <a:t>Happened To Gas?</a:t>
            </a:r>
            <a:r>
              <a:rPr lang="en-US" sz="2800" dirty="0" smtClean="0"/>
              <a:t/>
            </a:r>
            <a:br>
              <a:rPr lang="en-US" sz="2800" dirty="0" smtClean="0"/>
            </a:br>
            <a:r>
              <a:rPr lang="en-US" sz="2000" i="1" dirty="0" smtClean="0">
                <a:cs typeface="Times New Roman" pitchFamily="18" charset="0"/>
              </a:rPr>
              <a:t>Gas Market For Canadian Exports Is Gone</a:t>
            </a:r>
            <a:endParaRPr lang="en-US" sz="2000" i="1" dirty="0" smtClean="0"/>
          </a:p>
        </p:txBody>
      </p:sp>
    </p:spTree>
    <p:extLst>
      <p:ext uri="{BB962C8B-B14F-4D97-AF65-F5344CB8AC3E}">
        <p14:creationId xmlns:p14="http://schemas.microsoft.com/office/powerpoint/2010/main" val="34599129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nvPr>
        </p:nvGraphicFramePr>
        <p:xfrm>
          <a:off x="457201" y="1981200"/>
          <a:ext cx="8229600" cy="4413159"/>
        </p:xfrm>
        <a:graphic>
          <a:graphicData uri="http://schemas.openxmlformats.org/drawingml/2006/chart">
            <c:chart xmlns:c="http://schemas.openxmlformats.org/drawingml/2006/chart" xmlns:r="http://schemas.openxmlformats.org/officeDocument/2006/relationships" r:id="rId3"/>
          </a:graphicData>
        </a:graphic>
      </p:graphicFrame>
      <p:sp>
        <p:nvSpPr>
          <p:cNvPr id="2" name="Striped Right Arrow 1"/>
          <p:cNvSpPr/>
          <p:nvPr/>
        </p:nvSpPr>
        <p:spPr>
          <a:xfrm>
            <a:off x="7086601" y="3962400"/>
            <a:ext cx="1600200" cy="68580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Sub $2/GJ </a:t>
            </a:r>
          </a:p>
          <a:p>
            <a:pPr algn="ctr"/>
            <a:r>
              <a:rPr lang="en-US" dirty="0" smtClean="0"/>
              <a:t>The </a:t>
            </a:r>
            <a:r>
              <a:rPr lang="en-US" dirty="0" smtClean="0"/>
              <a:t>New World?</a:t>
            </a:r>
            <a:endParaRPr lang="en-US" dirty="0"/>
          </a:p>
        </p:txBody>
      </p:sp>
      <p:sp>
        <p:nvSpPr>
          <p:cNvPr id="4" name="Rectangle 2"/>
          <p:cNvSpPr>
            <a:spLocks noGrp="1" noChangeArrowheads="1"/>
          </p:cNvSpPr>
          <p:nvPr>
            <p:ph type="title" idx="4294967295"/>
          </p:nvPr>
        </p:nvSpPr>
        <p:spPr>
          <a:xfrm>
            <a:off x="533400" y="281970"/>
            <a:ext cx="7772400" cy="914400"/>
          </a:xfrm>
        </p:spPr>
        <p:txBody>
          <a:bodyPr/>
          <a:lstStyle/>
          <a:p>
            <a:pPr eaLnBrk="1" hangingPunct="1"/>
            <a:r>
              <a:rPr lang="en-US" sz="2800" dirty="0" smtClean="0"/>
              <a:t>What’s </a:t>
            </a:r>
            <a:r>
              <a:rPr lang="en-US" sz="2800" dirty="0" smtClean="0"/>
              <a:t>Happened AECO?</a:t>
            </a:r>
            <a:r>
              <a:rPr lang="en-US" sz="2800" dirty="0" smtClean="0"/>
              <a:t/>
            </a:r>
            <a:br>
              <a:rPr lang="en-US" sz="2800" dirty="0" smtClean="0"/>
            </a:br>
            <a:r>
              <a:rPr lang="en-US" sz="2000" i="1" dirty="0" smtClean="0">
                <a:cs typeface="Times New Roman" pitchFamily="18" charset="0"/>
              </a:rPr>
              <a:t>Canadian Gas Prices Have Collapsed</a:t>
            </a:r>
            <a:endParaRPr lang="en-US" sz="2000" i="1" dirty="0" smtClean="0"/>
          </a:p>
        </p:txBody>
      </p:sp>
      <p:sp>
        <p:nvSpPr>
          <p:cNvPr id="5" name="TextBox 4"/>
          <p:cNvSpPr txBox="1"/>
          <p:nvPr/>
        </p:nvSpPr>
        <p:spPr>
          <a:xfrm>
            <a:off x="1524000" y="1457980"/>
            <a:ext cx="63246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0" dirty="0" smtClean="0"/>
              <a:t>Historically we could compete with the US gas producers because we received the same price. Now our price is severely discounted to theirs.</a:t>
            </a:r>
            <a:endParaRPr lang="en-US" sz="1400" b="0" dirty="0"/>
          </a:p>
        </p:txBody>
      </p:sp>
    </p:spTree>
    <p:extLst>
      <p:ext uri="{BB962C8B-B14F-4D97-AF65-F5344CB8AC3E}">
        <p14:creationId xmlns:p14="http://schemas.microsoft.com/office/powerpoint/2010/main" val="6301482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5C5E0DF-7DF4-469D-9250-E540277ACA4D}" type="slidenum">
              <a:rPr lang="en-US" smtClean="0">
                <a:solidFill>
                  <a:prstClr val="black"/>
                </a:solidFill>
              </a:rPr>
              <a:pPr>
                <a:defRPr/>
              </a:pPr>
              <a:t>6</a:t>
            </a:fld>
            <a:endParaRPr lang="en-US" dirty="0">
              <a:solidFill>
                <a:prstClr val="black"/>
              </a:solidFill>
            </a:endParaRPr>
          </a:p>
        </p:txBody>
      </p:sp>
      <p:sp>
        <p:nvSpPr>
          <p:cNvPr id="4" name="Date Placeholder 3"/>
          <p:cNvSpPr>
            <a:spLocks noGrp="1"/>
          </p:cNvSpPr>
          <p:nvPr>
            <p:ph type="dt" sz="half" idx="12"/>
          </p:nvPr>
        </p:nvSpPr>
        <p:spPr/>
        <p:txBody>
          <a:bodyPr/>
          <a:lstStyle/>
          <a:p>
            <a:pPr>
              <a:defRPr/>
            </a:pPr>
            <a:fld id="{42086C03-34A1-4E73-B01D-EA0B2133F706}" type="datetime1">
              <a:rPr lang="en-US" smtClean="0">
                <a:solidFill>
                  <a:prstClr val="black"/>
                </a:solidFill>
              </a:rPr>
              <a:pPr>
                <a:defRPr/>
              </a:pPr>
              <a:t>2/2/2018</a:t>
            </a:fld>
            <a:endParaRPr lang="en-US" dirty="0">
              <a:solidFill>
                <a:prstClr val="black"/>
              </a:solidFill>
            </a:endParaRPr>
          </a:p>
        </p:txBody>
      </p:sp>
      <p:pic>
        <p:nvPicPr>
          <p:cNvPr id="5" name="Picture 4"/>
          <p:cNvPicPr>
            <a:picLocks noChangeAspect="1"/>
          </p:cNvPicPr>
          <p:nvPr/>
        </p:nvPicPr>
        <p:blipFill>
          <a:blip r:embed="rId3"/>
          <a:stretch>
            <a:fillRect/>
          </a:stretch>
        </p:blipFill>
        <p:spPr>
          <a:xfrm>
            <a:off x="502920" y="2417038"/>
            <a:ext cx="3970993" cy="3332798"/>
          </a:xfrm>
          <a:prstGeom prst="rect">
            <a:avLst/>
          </a:prstGeom>
        </p:spPr>
      </p:pic>
      <p:pic>
        <p:nvPicPr>
          <p:cNvPr id="6" name="Picture 5"/>
          <p:cNvPicPr>
            <a:picLocks noChangeAspect="1"/>
          </p:cNvPicPr>
          <p:nvPr/>
        </p:nvPicPr>
        <p:blipFill>
          <a:blip r:embed="rId4"/>
          <a:stretch>
            <a:fillRect/>
          </a:stretch>
        </p:blipFill>
        <p:spPr>
          <a:xfrm>
            <a:off x="4473913" y="2438400"/>
            <a:ext cx="4038601" cy="3326437"/>
          </a:xfrm>
          <a:prstGeom prst="rect">
            <a:avLst/>
          </a:prstGeom>
        </p:spPr>
      </p:pic>
      <p:sp>
        <p:nvSpPr>
          <p:cNvPr id="7" name="Rectangle 2"/>
          <p:cNvSpPr>
            <a:spLocks noGrp="1" noChangeArrowheads="1"/>
          </p:cNvSpPr>
          <p:nvPr>
            <p:ph type="title"/>
          </p:nvPr>
        </p:nvSpPr>
        <p:spPr>
          <a:xfrm>
            <a:off x="533400" y="304800"/>
            <a:ext cx="7772400" cy="914400"/>
          </a:xfrm>
        </p:spPr>
        <p:txBody>
          <a:bodyPr/>
          <a:lstStyle/>
          <a:p>
            <a:pPr eaLnBrk="1" hangingPunct="1"/>
            <a:r>
              <a:rPr lang="en-US" sz="2800" dirty="0" smtClean="0"/>
              <a:t>Can Liquids Save You?</a:t>
            </a:r>
            <a:r>
              <a:rPr lang="en-US" sz="2800" dirty="0" smtClean="0"/>
              <a:t/>
            </a:r>
            <a:br>
              <a:rPr lang="en-US" sz="2800" dirty="0" smtClean="0"/>
            </a:br>
            <a:r>
              <a:rPr lang="en-US" sz="2000" i="1" dirty="0" smtClean="0">
                <a:cs typeface="Times New Roman" pitchFamily="18" charset="0"/>
              </a:rPr>
              <a:t>Average Deep Basin/</a:t>
            </a:r>
            <a:r>
              <a:rPr lang="en-US" sz="2000" i="1" dirty="0" err="1" smtClean="0">
                <a:cs typeface="Times New Roman" pitchFamily="18" charset="0"/>
              </a:rPr>
              <a:t>Montney</a:t>
            </a:r>
            <a:r>
              <a:rPr lang="en-US" sz="2000" i="1" dirty="0" smtClean="0">
                <a:cs typeface="Times New Roman" pitchFamily="18" charset="0"/>
              </a:rPr>
              <a:t> Is 40 </a:t>
            </a:r>
            <a:r>
              <a:rPr lang="en-US" sz="2000" i="1" dirty="0" err="1" smtClean="0">
                <a:cs typeface="Times New Roman" pitchFamily="18" charset="0"/>
              </a:rPr>
              <a:t>bbl</a:t>
            </a:r>
            <a:r>
              <a:rPr lang="en-US" sz="2000" i="1" dirty="0" smtClean="0">
                <a:cs typeface="Times New Roman" pitchFamily="18" charset="0"/>
              </a:rPr>
              <a:t>/</a:t>
            </a:r>
            <a:r>
              <a:rPr lang="en-US" sz="2000" i="1" dirty="0" err="1" smtClean="0">
                <a:cs typeface="Times New Roman" pitchFamily="18" charset="0"/>
              </a:rPr>
              <a:t>mmcf</a:t>
            </a:r>
            <a:endParaRPr lang="en-US" sz="2000" i="1" dirty="0" smtClean="0"/>
          </a:p>
        </p:txBody>
      </p:sp>
      <p:sp>
        <p:nvSpPr>
          <p:cNvPr id="10" name="Right Brace 9"/>
          <p:cNvSpPr/>
          <p:nvPr/>
        </p:nvSpPr>
        <p:spPr>
          <a:xfrm>
            <a:off x="8322013" y="3397637"/>
            <a:ext cx="304800" cy="132676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8588715" y="3824619"/>
            <a:ext cx="555285" cy="553998"/>
          </a:xfrm>
          <a:prstGeom prst="rect">
            <a:avLst/>
          </a:prstGeom>
          <a:noFill/>
        </p:spPr>
        <p:txBody>
          <a:bodyPr wrap="square" rtlCol="0">
            <a:spAutoFit/>
          </a:bodyPr>
          <a:lstStyle/>
          <a:p>
            <a:r>
              <a:rPr lang="en-US" dirty="0" smtClean="0"/>
              <a:t>30 BBL/</a:t>
            </a:r>
          </a:p>
          <a:p>
            <a:r>
              <a:rPr lang="en-US" dirty="0" err="1" smtClean="0"/>
              <a:t>MMcf</a:t>
            </a:r>
            <a:endParaRPr lang="en-US" dirty="0"/>
          </a:p>
        </p:txBody>
      </p:sp>
      <p:sp>
        <p:nvSpPr>
          <p:cNvPr id="12" name="TextBox 11"/>
          <p:cNvSpPr txBox="1"/>
          <p:nvPr/>
        </p:nvSpPr>
        <p:spPr>
          <a:xfrm>
            <a:off x="533400" y="1621527"/>
            <a:ext cx="7979114"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0" dirty="0" smtClean="0"/>
              <a:t>The Deep Basin and </a:t>
            </a:r>
            <a:r>
              <a:rPr lang="en-US" sz="1400" b="0" dirty="0" err="1" smtClean="0"/>
              <a:t>Montney</a:t>
            </a:r>
            <a:r>
              <a:rPr lang="en-US" sz="1400" b="0" dirty="0" smtClean="0"/>
              <a:t> have increased from 50% of the basin to 70+% and their 40 </a:t>
            </a:r>
            <a:r>
              <a:rPr lang="en-US" sz="1400" b="0" dirty="0" err="1" smtClean="0"/>
              <a:t>bbl</a:t>
            </a:r>
            <a:r>
              <a:rPr lang="en-US" sz="1400" b="0" dirty="0" smtClean="0"/>
              <a:t>/</a:t>
            </a:r>
            <a:r>
              <a:rPr lang="en-US" sz="1400" b="0" dirty="0" err="1" smtClean="0"/>
              <a:t>mmcf</a:t>
            </a:r>
            <a:r>
              <a:rPr lang="en-US" sz="1400" b="0" dirty="0" smtClean="0"/>
              <a:t> liquids have increased basin yields from 20 </a:t>
            </a:r>
            <a:r>
              <a:rPr lang="en-US" sz="1400" b="0" dirty="0" err="1" smtClean="0"/>
              <a:t>bbl</a:t>
            </a:r>
            <a:r>
              <a:rPr lang="en-US" sz="1400" b="0" dirty="0" smtClean="0"/>
              <a:t>/</a:t>
            </a:r>
            <a:r>
              <a:rPr lang="en-US" sz="1400" b="0" dirty="0" err="1" smtClean="0"/>
              <a:t>mmcf</a:t>
            </a:r>
            <a:r>
              <a:rPr lang="en-US" sz="1400" b="0" dirty="0" smtClean="0"/>
              <a:t> to 30 </a:t>
            </a:r>
            <a:r>
              <a:rPr lang="en-US" sz="1400" b="0" dirty="0" err="1" smtClean="0"/>
              <a:t>bbl</a:t>
            </a:r>
            <a:r>
              <a:rPr lang="en-US" sz="1400" b="0" dirty="0" smtClean="0"/>
              <a:t>/</a:t>
            </a:r>
            <a:r>
              <a:rPr lang="en-US" sz="1400" b="0" dirty="0" err="1" smtClean="0"/>
              <a:t>mmcf</a:t>
            </a:r>
            <a:r>
              <a:rPr lang="en-US" sz="1400" b="0" dirty="0" smtClean="0"/>
              <a:t> (C3+)</a:t>
            </a:r>
            <a:endParaRPr lang="en-US" sz="1400" b="0" dirty="0"/>
          </a:p>
        </p:txBody>
      </p:sp>
      <p:sp>
        <p:nvSpPr>
          <p:cNvPr id="13" name="TextBox 12"/>
          <p:cNvSpPr txBox="1"/>
          <p:nvPr/>
        </p:nvSpPr>
        <p:spPr>
          <a:xfrm>
            <a:off x="3048000" y="4061018"/>
            <a:ext cx="685800" cy="246221"/>
          </a:xfrm>
          <a:prstGeom prst="rect">
            <a:avLst/>
          </a:prstGeom>
          <a:noFill/>
        </p:spPr>
        <p:txBody>
          <a:bodyPr wrap="square" rtlCol="0">
            <a:spAutoFit/>
          </a:bodyPr>
          <a:lstStyle/>
          <a:p>
            <a:r>
              <a:rPr lang="en-US" dirty="0" smtClean="0"/>
              <a:t>Dry Gas</a:t>
            </a:r>
            <a:endParaRPr lang="en-US" dirty="0"/>
          </a:p>
        </p:txBody>
      </p:sp>
      <p:sp>
        <p:nvSpPr>
          <p:cNvPr id="14" name="TextBox 13"/>
          <p:cNvSpPr txBox="1"/>
          <p:nvPr/>
        </p:nvSpPr>
        <p:spPr>
          <a:xfrm>
            <a:off x="3270926" y="4550638"/>
            <a:ext cx="685800" cy="553998"/>
          </a:xfrm>
          <a:prstGeom prst="rect">
            <a:avLst/>
          </a:prstGeom>
          <a:noFill/>
        </p:spPr>
        <p:txBody>
          <a:bodyPr wrap="square" rtlCol="0">
            <a:spAutoFit/>
          </a:bodyPr>
          <a:lstStyle/>
          <a:p>
            <a:r>
              <a:rPr lang="en-US" dirty="0" smtClean="0"/>
              <a:t>Liquids Rich Gas</a:t>
            </a:r>
            <a:endParaRPr lang="en-US" dirty="0"/>
          </a:p>
        </p:txBody>
      </p:sp>
      <p:cxnSp>
        <p:nvCxnSpPr>
          <p:cNvPr id="17" name="Straight Connector 16"/>
          <p:cNvCxnSpPr/>
          <p:nvPr/>
        </p:nvCxnSpPr>
        <p:spPr>
          <a:xfrm flipV="1">
            <a:off x="2819400" y="4101618"/>
            <a:ext cx="0" cy="1019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19400" y="4101618"/>
            <a:ext cx="121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3451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5C5E0DF-7DF4-469D-9250-E540277ACA4D}" type="slidenum">
              <a:rPr lang="en-US" smtClean="0">
                <a:solidFill>
                  <a:prstClr val="black"/>
                </a:solidFill>
              </a:rPr>
              <a:pPr>
                <a:defRPr/>
              </a:pPr>
              <a:t>7</a:t>
            </a:fld>
            <a:endParaRPr lang="en-US" dirty="0">
              <a:solidFill>
                <a:prstClr val="black"/>
              </a:solidFill>
            </a:endParaRPr>
          </a:p>
        </p:txBody>
      </p:sp>
      <p:sp>
        <p:nvSpPr>
          <p:cNvPr id="4" name="Date Placeholder 3"/>
          <p:cNvSpPr>
            <a:spLocks noGrp="1"/>
          </p:cNvSpPr>
          <p:nvPr>
            <p:ph type="dt" sz="half" idx="12"/>
          </p:nvPr>
        </p:nvSpPr>
        <p:spPr/>
        <p:txBody>
          <a:bodyPr/>
          <a:lstStyle/>
          <a:p>
            <a:pPr>
              <a:defRPr/>
            </a:pPr>
            <a:fld id="{42086C03-34A1-4E73-B01D-EA0B2133F706}" type="datetime1">
              <a:rPr lang="en-US" smtClean="0">
                <a:solidFill>
                  <a:prstClr val="black"/>
                </a:solidFill>
              </a:rPr>
              <a:pPr>
                <a:defRPr/>
              </a:pPr>
              <a:t>2/2/2018</a:t>
            </a:fld>
            <a:endParaRPr lang="en-US" dirty="0">
              <a:solidFill>
                <a:prstClr val="black"/>
              </a:solidFill>
            </a:endParaRPr>
          </a:p>
        </p:txBody>
      </p:sp>
      <p:sp>
        <p:nvSpPr>
          <p:cNvPr id="6" name="Rectangle 2"/>
          <p:cNvSpPr>
            <a:spLocks noGrp="1" noChangeArrowheads="1"/>
          </p:cNvSpPr>
          <p:nvPr>
            <p:ph type="title"/>
          </p:nvPr>
        </p:nvSpPr>
        <p:spPr>
          <a:xfrm>
            <a:off x="533400" y="304800"/>
            <a:ext cx="7772400" cy="914400"/>
          </a:xfrm>
        </p:spPr>
        <p:txBody>
          <a:bodyPr/>
          <a:lstStyle/>
          <a:p>
            <a:pPr eaLnBrk="1" hangingPunct="1"/>
            <a:r>
              <a:rPr lang="en-US" sz="2800" dirty="0" smtClean="0"/>
              <a:t>Can Liquids Save You?</a:t>
            </a:r>
            <a:r>
              <a:rPr lang="en-US" sz="2800" dirty="0" smtClean="0"/>
              <a:t/>
            </a:r>
            <a:br>
              <a:rPr lang="en-US" sz="2800" dirty="0" smtClean="0"/>
            </a:br>
            <a:r>
              <a:rPr lang="en-US" sz="2000" i="1" dirty="0" smtClean="0">
                <a:cs typeface="Times New Roman" pitchFamily="18" charset="0"/>
              </a:rPr>
              <a:t>Is 40 </a:t>
            </a:r>
            <a:r>
              <a:rPr lang="en-US" sz="2000" i="1" dirty="0" err="1" smtClean="0">
                <a:cs typeface="Times New Roman" pitchFamily="18" charset="0"/>
              </a:rPr>
              <a:t>bbl</a:t>
            </a:r>
            <a:r>
              <a:rPr lang="en-US" sz="2000" i="1" dirty="0" smtClean="0">
                <a:cs typeface="Times New Roman" pitchFamily="18" charset="0"/>
              </a:rPr>
              <a:t>/</a:t>
            </a:r>
            <a:r>
              <a:rPr lang="en-US" sz="2000" i="1" dirty="0" err="1" smtClean="0">
                <a:cs typeface="Times New Roman" pitchFamily="18" charset="0"/>
              </a:rPr>
              <a:t>mmcf</a:t>
            </a:r>
            <a:r>
              <a:rPr lang="en-US" sz="2000" i="1" dirty="0" smtClean="0">
                <a:cs typeface="Times New Roman" pitchFamily="18" charset="0"/>
              </a:rPr>
              <a:t> Enough For Sub-$2/GJ Gas?</a:t>
            </a:r>
            <a:endParaRPr lang="en-US" sz="2000" i="1" dirty="0" smtClean="0"/>
          </a:p>
        </p:txBody>
      </p:sp>
      <p:sp>
        <p:nvSpPr>
          <p:cNvPr id="19" name="TextBox 18"/>
          <p:cNvSpPr txBox="1"/>
          <p:nvPr/>
        </p:nvSpPr>
        <p:spPr>
          <a:xfrm>
            <a:off x="1734632" y="1534180"/>
            <a:ext cx="5540714"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0" dirty="0" smtClean="0"/>
              <a:t>The average gas producer has &gt;$4.00/</a:t>
            </a:r>
            <a:r>
              <a:rPr lang="en-US" sz="1400" b="0" dirty="0" err="1" smtClean="0"/>
              <a:t>mcfe</a:t>
            </a:r>
            <a:r>
              <a:rPr lang="en-US" sz="1400" b="0" dirty="0" smtClean="0"/>
              <a:t> total supply cost and that’s after bringing costs down for the last several years.</a:t>
            </a:r>
            <a:endParaRPr lang="en-US" sz="1400" b="0" dirty="0"/>
          </a:p>
        </p:txBody>
      </p:sp>
      <p:sp>
        <p:nvSpPr>
          <p:cNvPr id="21" name="Rectangle 5"/>
          <p:cNvSpPr>
            <a:spLocks noChangeArrowheads="1"/>
          </p:cNvSpPr>
          <p:nvPr/>
        </p:nvSpPr>
        <p:spPr bwMode="auto">
          <a:xfrm>
            <a:off x="228600" y="6324600"/>
            <a:ext cx="6172200" cy="338554"/>
          </a:xfrm>
          <a:prstGeom prst="rect">
            <a:avLst/>
          </a:prstGeom>
          <a:noFill/>
          <a:ln w="9525">
            <a:noFill/>
            <a:miter lim="800000"/>
            <a:headEnd/>
            <a:tailEnd/>
          </a:ln>
        </p:spPr>
        <p:txBody>
          <a:bodyPr wrap="square">
            <a:spAutoFit/>
          </a:bodyPr>
          <a:lstStyle/>
          <a:p>
            <a:pPr eaLnBrk="0" hangingPunct="0">
              <a:buClr>
                <a:schemeClr val="accent2"/>
              </a:buClr>
            </a:pPr>
            <a:r>
              <a:rPr lang="en-US" sz="800" b="0" i="1" dirty="0"/>
              <a:t>BOE factor  - 6 mcf = 1 bbl of oil equivalent</a:t>
            </a:r>
          </a:p>
          <a:p>
            <a:pPr eaLnBrk="0" hangingPunct="0">
              <a:buClr>
                <a:schemeClr val="accent2"/>
              </a:buClr>
            </a:pPr>
            <a:r>
              <a:rPr lang="en-US" sz="800" b="0" i="1" dirty="0" smtClean="0"/>
              <a:t>Source: GMP First Energy, </a:t>
            </a:r>
            <a:r>
              <a:rPr lang="en-US" sz="1050" b="0" i="1" baseline="-25000" dirty="0" smtClean="0"/>
              <a:t>1</a:t>
            </a:r>
            <a:r>
              <a:rPr lang="en-US" sz="800" b="0" i="1" dirty="0" smtClean="0"/>
              <a:t>-2016 PDP FD&amp;A n/a</a:t>
            </a:r>
            <a:endParaRPr lang="en-US" sz="800" b="0" i="1" dirty="0"/>
          </a:p>
        </p:txBody>
      </p:sp>
      <p:graphicFrame>
        <p:nvGraphicFramePr>
          <p:cNvPr id="22" name="Chart 21"/>
          <p:cNvGraphicFramePr>
            <a:graphicFrameLocks/>
          </p:cNvGraphicFramePr>
          <p:nvPr>
            <p:extLst>
              <p:ext uri="{D42A27DB-BD31-4B8C-83A1-F6EECF244321}">
                <p14:modId xmlns:p14="http://schemas.microsoft.com/office/powerpoint/2010/main" val="1398607816"/>
              </p:ext>
            </p:extLst>
          </p:nvPr>
        </p:nvGraphicFramePr>
        <p:xfrm>
          <a:off x="778809" y="2209800"/>
          <a:ext cx="7586382"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1403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5C5E0DF-7DF4-469D-9250-E540277ACA4D}" type="slidenum">
              <a:rPr lang="en-US" smtClean="0">
                <a:solidFill>
                  <a:prstClr val="black"/>
                </a:solidFill>
              </a:rPr>
              <a:pPr>
                <a:defRPr/>
              </a:pPr>
              <a:t>8</a:t>
            </a:fld>
            <a:endParaRPr lang="en-US" dirty="0">
              <a:solidFill>
                <a:prstClr val="black"/>
              </a:solidFill>
            </a:endParaRPr>
          </a:p>
        </p:txBody>
      </p:sp>
      <p:sp>
        <p:nvSpPr>
          <p:cNvPr id="4" name="Date Placeholder 3"/>
          <p:cNvSpPr>
            <a:spLocks noGrp="1"/>
          </p:cNvSpPr>
          <p:nvPr>
            <p:ph type="dt" sz="half" idx="12"/>
          </p:nvPr>
        </p:nvSpPr>
        <p:spPr/>
        <p:txBody>
          <a:bodyPr/>
          <a:lstStyle/>
          <a:p>
            <a:pPr>
              <a:defRPr/>
            </a:pPr>
            <a:fld id="{42086C03-34A1-4E73-B01D-EA0B2133F706}" type="datetime1">
              <a:rPr lang="en-US" smtClean="0">
                <a:solidFill>
                  <a:prstClr val="black"/>
                </a:solidFill>
              </a:rPr>
              <a:pPr>
                <a:defRPr/>
              </a:pPr>
              <a:t>2/2/2018</a:t>
            </a:fld>
            <a:endParaRPr lang="en-US"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3557217305"/>
              </p:ext>
            </p:extLst>
          </p:nvPr>
        </p:nvGraphicFramePr>
        <p:xfrm>
          <a:off x="838200" y="2209800"/>
          <a:ext cx="6934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Grp="1" noChangeArrowheads="1"/>
          </p:cNvSpPr>
          <p:nvPr>
            <p:ph type="title"/>
          </p:nvPr>
        </p:nvSpPr>
        <p:spPr>
          <a:xfrm>
            <a:off x="533400" y="304800"/>
            <a:ext cx="7772400" cy="914400"/>
          </a:xfrm>
        </p:spPr>
        <p:txBody>
          <a:bodyPr/>
          <a:lstStyle/>
          <a:p>
            <a:pPr eaLnBrk="1" hangingPunct="1"/>
            <a:r>
              <a:rPr lang="en-US" sz="2800" dirty="0" smtClean="0"/>
              <a:t>Can Liquids Save You?</a:t>
            </a:r>
            <a:r>
              <a:rPr lang="en-US" sz="2800" dirty="0" smtClean="0"/>
              <a:t/>
            </a:r>
            <a:br>
              <a:rPr lang="en-US" sz="2800" dirty="0" smtClean="0"/>
            </a:br>
            <a:r>
              <a:rPr lang="en-US" sz="2000" i="1" dirty="0" smtClean="0">
                <a:cs typeface="Times New Roman" pitchFamily="18" charset="0"/>
              </a:rPr>
              <a:t>Or Has Technology Already Done Enough?</a:t>
            </a:r>
            <a:endParaRPr lang="en-US" sz="2000" i="1" dirty="0" smtClean="0"/>
          </a:p>
        </p:txBody>
      </p:sp>
      <p:sp>
        <p:nvSpPr>
          <p:cNvPr id="8" name="TextBox 7"/>
          <p:cNvSpPr txBox="1"/>
          <p:nvPr/>
        </p:nvSpPr>
        <p:spPr>
          <a:xfrm>
            <a:off x="2438400" y="1534180"/>
            <a:ext cx="4379746"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0" dirty="0" smtClean="0"/>
              <a:t>Peyto has cut total supply costs in half due to the adoption of horizontal drilling in the Deep Basin</a:t>
            </a:r>
            <a:endParaRPr lang="en-US" sz="1400" b="0" dirty="0"/>
          </a:p>
        </p:txBody>
      </p:sp>
      <p:sp>
        <p:nvSpPr>
          <p:cNvPr id="9" name="Right Brace 8"/>
          <p:cNvSpPr/>
          <p:nvPr/>
        </p:nvSpPr>
        <p:spPr>
          <a:xfrm>
            <a:off x="7696200" y="3886200"/>
            <a:ext cx="304800" cy="7620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0" name="TextBox 9"/>
          <p:cNvSpPr txBox="1"/>
          <p:nvPr/>
        </p:nvSpPr>
        <p:spPr>
          <a:xfrm>
            <a:off x="8008620" y="4097923"/>
            <a:ext cx="838200" cy="338554"/>
          </a:xfrm>
          <a:prstGeom prst="rect">
            <a:avLst/>
          </a:prstGeom>
          <a:noFill/>
        </p:spPr>
        <p:txBody>
          <a:bodyPr wrap="square" rtlCol="0">
            <a:spAutoFit/>
          </a:bodyPr>
          <a:lstStyle/>
          <a:p>
            <a:r>
              <a:rPr lang="en-US" sz="1600" dirty="0" smtClean="0">
                <a:solidFill>
                  <a:srgbClr val="C00000"/>
                </a:solidFill>
              </a:rPr>
              <a:t>-50%</a:t>
            </a:r>
            <a:endParaRPr lang="en-US" sz="1600" dirty="0">
              <a:solidFill>
                <a:srgbClr val="C00000"/>
              </a:solidFill>
            </a:endParaRPr>
          </a:p>
        </p:txBody>
      </p:sp>
      <p:sp>
        <p:nvSpPr>
          <p:cNvPr id="11" name="Rectangle 5"/>
          <p:cNvSpPr>
            <a:spLocks noChangeArrowheads="1"/>
          </p:cNvSpPr>
          <p:nvPr/>
        </p:nvSpPr>
        <p:spPr bwMode="auto">
          <a:xfrm>
            <a:off x="228600" y="6324600"/>
            <a:ext cx="6172200" cy="338554"/>
          </a:xfrm>
          <a:prstGeom prst="rect">
            <a:avLst/>
          </a:prstGeom>
          <a:noFill/>
          <a:ln w="9525">
            <a:noFill/>
            <a:miter lim="800000"/>
            <a:headEnd/>
            <a:tailEnd/>
          </a:ln>
        </p:spPr>
        <p:txBody>
          <a:bodyPr wrap="square">
            <a:spAutoFit/>
          </a:bodyPr>
          <a:lstStyle/>
          <a:p>
            <a:pPr eaLnBrk="0" hangingPunct="0">
              <a:buClr>
                <a:schemeClr val="accent2"/>
              </a:buClr>
            </a:pPr>
            <a:r>
              <a:rPr lang="en-US" sz="800" b="0" i="1" dirty="0"/>
              <a:t>BOE factor  - 6 mcf = 1 bbl of oil equivalent</a:t>
            </a:r>
          </a:p>
          <a:p>
            <a:pPr eaLnBrk="0" hangingPunct="0">
              <a:buClr>
                <a:schemeClr val="accent2"/>
              </a:buClr>
            </a:pPr>
            <a:r>
              <a:rPr lang="en-US" sz="800" b="0" i="1" dirty="0" smtClean="0"/>
              <a:t>Source: Peyto</a:t>
            </a:r>
            <a:endParaRPr lang="en-US" sz="800" b="0" i="1" dirty="0"/>
          </a:p>
        </p:txBody>
      </p:sp>
    </p:spTree>
    <p:extLst>
      <p:ext uri="{BB962C8B-B14F-4D97-AF65-F5344CB8AC3E}">
        <p14:creationId xmlns:p14="http://schemas.microsoft.com/office/powerpoint/2010/main" val="2543158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5C5E0DF-7DF4-469D-9250-E540277ACA4D}" type="slidenum">
              <a:rPr lang="en-US" smtClean="0">
                <a:solidFill>
                  <a:prstClr val="black"/>
                </a:solidFill>
              </a:rPr>
              <a:pPr>
                <a:defRPr/>
              </a:pPr>
              <a:t>9</a:t>
            </a:fld>
            <a:endParaRPr lang="en-US" dirty="0">
              <a:solidFill>
                <a:prstClr val="black"/>
              </a:solidFill>
            </a:endParaRPr>
          </a:p>
        </p:txBody>
      </p:sp>
      <p:sp>
        <p:nvSpPr>
          <p:cNvPr id="4" name="Date Placeholder 3"/>
          <p:cNvSpPr>
            <a:spLocks noGrp="1"/>
          </p:cNvSpPr>
          <p:nvPr>
            <p:ph type="dt" sz="half" idx="12"/>
          </p:nvPr>
        </p:nvSpPr>
        <p:spPr/>
        <p:txBody>
          <a:bodyPr/>
          <a:lstStyle/>
          <a:p>
            <a:pPr>
              <a:defRPr/>
            </a:pPr>
            <a:fld id="{42086C03-34A1-4E73-B01D-EA0B2133F706}" type="datetime1">
              <a:rPr lang="en-US" smtClean="0">
                <a:solidFill>
                  <a:prstClr val="black"/>
                </a:solidFill>
              </a:rPr>
              <a:pPr>
                <a:defRPr/>
              </a:pPr>
              <a:t>2/2/2018</a:t>
            </a:fld>
            <a:endParaRPr lang="en-US" dirty="0">
              <a:solidFill>
                <a:prstClr val="black"/>
              </a:solidFill>
            </a:endParaRPr>
          </a:p>
        </p:txBody>
      </p:sp>
      <p:sp>
        <p:nvSpPr>
          <p:cNvPr id="6" name="Rectangle 2"/>
          <p:cNvSpPr>
            <a:spLocks noGrp="1" noChangeArrowheads="1"/>
          </p:cNvSpPr>
          <p:nvPr>
            <p:ph type="title"/>
          </p:nvPr>
        </p:nvSpPr>
        <p:spPr>
          <a:xfrm>
            <a:off x="533400" y="304800"/>
            <a:ext cx="7772400" cy="914400"/>
          </a:xfrm>
        </p:spPr>
        <p:txBody>
          <a:bodyPr/>
          <a:lstStyle/>
          <a:p>
            <a:pPr eaLnBrk="1" hangingPunct="1"/>
            <a:r>
              <a:rPr lang="en-US" sz="2800" dirty="0" smtClean="0"/>
              <a:t>Can Liquids Save You?</a:t>
            </a:r>
            <a:r>
              <a:rPr lang="en-US" sz="2800" dirty="0" smtClean="0"/>
              <a:t/>
            </a:r>
            <a:br>
              <a:rPr lang="en-US" sz="2800" dirty="0" smtClean="0"/>
            </a:br>
            <a:r>
              <a:rPr lang="en-US" sz="2000" i="1" dirty="0" smtClean="0">
                <a:cs typeface="Times New Roman" pitchFamily="18" charset="0"/>
              </a:rPr>
              <a:t>Is 40 </a:t>
            </a:r>
            <a:r>
              <a:rPr lang="en-US" sz="2000" i="1" dirty="0" err="1" smtClean="0">
                <a:cs typeface="Times New Roman" pitchFamily="18" charset="0"/>
              </a:rPr>
              <a:t>bbl</a:t>
            </a:r>
            <a:r>
              <a:rPr lang="en-US" sz="2000" i="1" dirty="0" smtClean="0">
                <a:cs typeface="Times New Roman" pitchFamily="18" charset="0"/>
              </a:rPr>
              <a:t>/</a:t>
            </a:r>
            <a:r>
              <a:rPr lang="en-US" sz="2000" i="1" dirty="0" err="1" smtClean="0">
                <a:cs typeface="Times New Roman" pitchFamily="18" charset="0"/>
              </a:rPr>
              <a:t>mmcf</a:t>
            </a:r>
            <a:r>
              <a:rPr lang="en-US" sz="2000" i="1" dirty="0" smtClean="0">
                <a:cs typeface="Times New Roman" pitchFamily="18" charset="0"/>
              </a:rPr>
              <a:t> Enough For Sub-$2/GJ Gas?</a:t>
            </a:r>
            <a:endParaRPr lang="en-US" sz="2000" i="1" dirty="0" smtClean="0"/>
          </a:p>
        </p:txBody>
      </p:sp>
      <p:sp>
        <p:nvSpPr>
          <p:cNvPr id="8" name="TextBox 7"/>
          <p:cNvSpPr txBox="1"/>
          <p:nvPr/>
        </p:nvSpPr>
        <p:spPr>
          <a:xfrm>
            <a:off x="1605581" y="5446557"/>
            <a:ext cx="1472723" cy="461665"/>
          </a:xfrm>
          <a:prstGeom prst="rect">
            <a:avLst/>
          </a:prstGeom>
          <a:noFill/>
        </p:spPr>
        <p:txBody>
          <a:bodyPr wrap="square" rtlCol="0">
            <a:spAutoFit/>
          </a:bodyPr>
          <a:lstStyle/>
          <a:p>
            <a:pPr algn="r"/>
            <a:r>
              <a:rPr lang="en-US" sz="1200" b="0" i="1" dirty="0">
                <a:latin typeface="Calibri" pitchFamily="34" charset="0"/>
                <a:cs typeface="Calibri" pitchFamily="34" charset="0"/>
              </a:rPr>
              <a:t>Full Cycle Netback</a:t>
            </a:r>
          </a:p>
          <a:p>
            <a:pPr algn="r"/>
            <a:r>
              <a:rPr lang="en-US" sz="1200" b="0" i="1" dirty="0">
                <a:latin typeface="Calibri" pitchFamily="34" charset="0"/>
                <a:cs typeface="Calibri" pitchFamily="34" charset="0"/>
              </a:rPr>
              <a:t>$/</a:t>
            </a:r>
            <a:r>
              <a:rPr lang="en-US" sz="1200" b="0" i="1" dirty="0" err="1">
                <a:latin typeface="Calibri" pitchFamily="34" charset="0"/>
                <a:cs typeface="Calibri" pitchFamily="34" charset="0"/>
              </a:rPr>
              <a:t>mcfe</a:t>
            </a:r>
            <a:endParaRPr lang="en-US" sz="1200" b="0" i="1" dirty="0">
              <a:latin typeface="Calibri" pitchFamily="34" charset="0"/>
              <a:cs typeface="Calibri" pitchFamily="34" charset="0"/>
            </a:endParaRPr>
          </a:p>
        </p:txBody>
      </p:sp>
      <p:sp>
        <p:nvSpPr>
          <p:cNvPr id="9" name="TextBox 8"/>
          <p:cNvSpPr txBox="1"/>
          <p:nvPr/>
        </p:nvSpPr>
        <p:spPr>
          <a:xfrm>
            <a:off x="1286850" y="4296963"/>
            <a:ext cx="1812973" cy="276999"/>
          </a:xfrm>
          <a:prstGeom prst="rect">
            <a:avLst/>
          </a:prstGeom>
          <a:noFill/>
        </p:spPr>
        <p:txBody>
          <a:bodyPr wrap="square" rtlCol="0">
            <a:spAutoFit/>
          </a:bodyPr>
          <a:lstStyle>
            <a:defPPr>
              <a:defRPr lang="en-US"/>
            </a:defPPr>
            <a:lvl1pPr>
              <a:defRPr sz="2400" b="0" i="1">
                <a:latin typeface="Calibri" pitchFamily="34" charset="0"/>
                <a:cs typeface="Calibri" pitchFamily="34" charset="0"/>
              </a:defRPr>
            </a:lvl1pPr>
          </a:lstStyle>
          <a:p>
            <a:pPr algn="r"/>
            <a:r>
              <a:rPr lang="en-US" sz="1200" dirty="0" smtClean="0">
                <a:solidFill>
                  <a:srgbClr val="C00000"/>
                </a:solidFill>
              </a:rPr>
              <a:t>Capital Costs(PDP FD&amp;A)</a:t>
            </a:r>
            <a:endParaRPr lang="en-US" sz="1200" dirty="0">
              <a:solidFill>
                <a:srgbClr val="C00000"/>
              </a:solidFill>
            </a:endParaRPr>
          </a:p>
        </p:txBody>
      </p:sp>
      <p:sp>
        <p:nvSpPr>
          <p:cNvPr id="10" name="TextBox 9"/>
          <p:cNvSpPr txBox="1"/>
          <p:nvPr/>
        </p:nvSpPr>
        <p:spPr>
          <a:xfrm>
            <a:off x="1789715" y="3920681"/>
            <a:ext cx="1299710" cy="276999"/>
          </a:xfrm>
          <a:prstGeom prst="rect">
            <a:avLst/>
          </a:prstGeom>
          <a:noFill/>
        </p:spPr>
        <p:txBody>
          <a:bodyPr wrap="square" rtlCol="0">
            <a:spAutoFit/>
          </a:bodyPr>
          <a:lstStyle>
            <a:defPPr>
              <a:defRPr lang="en-US"/>
            </a:defPPr>
            <a:lvl1pPr>
              <a:defRPr sz="2400" b="0" i="1">
                <a:latin typeface="Calibri" pitchFamily="34" charset="0"/>
                <a:cs typeface="Calibri" pitchFamily="34" charset="0"/>
              </a:defRPr>
            </a:lvl1pPr>
          </a:lstStyle>
          <a:p>
            <a:pPr algn="r"/>
            <a:r>
              <a:rPr lang="en-US" sz="1200" dirty="0">
                <a:solidFill>
                  <a:srgbClr val="C00000"/>
                </a:solidFill>
              </a:rPr>
              <a:t>Cash </a:t>
            </a:r>
            <a:r>
              <a:rPr lang="en-US" sz="1200" dirty="0" smtClean="0">
                <a:solidFill>
                  <a:srgbClr val="C00000"/>
                </a:solidFill>
              </a:rPr>
              <a:t>Costs</a:t>
            </a:r>
            <a:endParaRPr lang="en-US" sz="1200" dirty="0">
              <a:solidFill>
                <a:srgbClr val="C00000"/>
              </a:solidFill>
            </a:endParaRPr>
          </a:p>
        </p:txBody>
      </p:sp>
      <p:sp>
        <p:nvSpPr>
          <p:cNvPr id="11" name="TextBox 10"/>
          <p:cNvSpPr txBox="1"/>
          <p:nvPr/>
        </p:nvSpPr>
        <p:spPr>
          <a:xfrm>
            <a:off x="1890468" y="2523928"/>
            <a:ext cx="1077091" cy="788508"/>
          </a:xfrm>
          <a:prstGeom prst="rect">
            <a:avLst/>
          </a:prstGeom>
          <a:noFill/>
        </p:spPr>
        <p:txBody>
          <a:bodyPr wrap="square" rtlCol="0">
            <a:spAutoFit/>
          </a:bodyPr>
          <a:lstStyle>
            <a:defPPr>
              <a:defRPr lang="en-US"/>
            </a:defPPr>
            <a:lvl1pPr>
              <a:defRPr sz="2400" b="0" i="1">
                <a:latin typeface="Calibri" pitchFamily="34" charset="0"/>
                <a:cs typeface="Calibri" pitchFamily="34" charset="0"/>
              </a:defRPr>
            </a:lvl1pPr>
          </a:lstStyle>
          <a:p>
            <a:pPr algn="r"/>
            <a:r>
              <a:rPr lang="en-US" sz="1200" dirty="0">
                <a:solidFill>
                  <a:schemeClr val="accent6"/>
                </a:solidFill>
              </a:rPr>
              <a:t>Revenue</a:t>
            </a:r>
          </a:p>
          <a:p>
            <a:pPr algn="r"/>
            <a:r>
              <a:rPr lang="en-US" sz="1200" dirty="0">
                <a:solidFill>
                  <a:schemeClr val="accent6"/>
                </a:solidFill>
              </a:rPr>
              <a:t>$/</a:t>
            </a:r>
            <a:r>
              <a:rPr lang="en-US" sz="1200" dirty="0" err="1">
                <a:solidFill>
                  <a:schemeClr val="accent6"/>
                </a:solidFill>
              </a:rPr>
              <a:t>mcfe</a:t>
            </a:r>
            <a:endParaRPr lang="en-US" sz="1200" dirty="0">
              <a:solidFill>
                <a:schemeClr val="accent6"/>
              </a:solidFill>
            </a:endParaRPr>
          </a:p>
        </p:txBody>
      </p:sp>
      <p:sp>
        <p:nvSpPr>
          <p:cNvPr id="14" name="TextBox 13"/>
          <p:cNvSpPr txBox="1"/>
          <p:nvPr/>
        </p:nvSpPr>
        <p:spPr>
          <a:xfrm>
            <a:off x="1356360" y="1584418"/>
            <a:ext cx="67818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0" dirty="0" smtClean="0"/>
              <a:t>40 </a:t>
            </a:r>
            <a:r>
              <a:rPr lang="en-US" sz="1400" b="0" dirty="0" err="1" smtClean="0"/>
              <a:t>bbl</a:t>
            </a:r>
            <a:r>
              <a:rPr lang="en-US" sz="1400" b="0" dirty="0" smtClean="0"/>
              <a:t>/</a:t>
            </a:r>
            <a:r>
              <a:rPr lang="en-US" sz="1400" b="0" dirty="0" err="1" smtClean="0"/>
              <a:t>mmcf</a:t>
            </a:r>
            <a:r>
              <a:rPr lang="en-US" sz="1400" b="0" dirty="0" smtClean="0"/>
              <a:t> is 20% liquids/80% gas production and </a:t>
            </a:r>
            <a:r>
              <a:rPr lang="en-US" sz="1400" b="0" dirty="0"/>
              <a:t>at $75 oil </a:t>
            </a:r>
            <a:r>
              <a:rPr lang="en-US" sz="1400" b="0" dirty="0" smtClean="0"/>
              <a:t>and $</a:t>
            </a:r>
            <a:r>
              <a:rPr lang="en-US" sz="1400" b="0" dirty="0" smtClean="0"/>
              <a:t>2/GJ gas (38:1), it doesn’t generate enough revenue to cover the average supply cost</a:t>
            </a:r>
            <a:endParaRPr lang="en-US" sz="1400" b="0" dirty="0"/>
          </a:p>
        </p:txBody>
      </p:sp>
      <p:sp>
        <p:nvSpPr>
          <p:cNvPr id="15" name="Line Callout 1 14"/>
          <p:cNvSpPr/>
          <p:nvPr/>
        </p:nvSpPr>
        <p:spPr>
          <a:xfrm>
            <a:off x="4747260" y="3370895"/>
            <a:ext cx="1644989" cy="982202"/>
          </a:xfrm>
          <a:prstGeom prst="borderCallout1">
            <a:avLst>
              <a:gd name="adj1" fmla="val 55141"/>
              <a:gd name="adj2" fmla="val -162"/>
              <a:gd name="adj3" fmla="val 66038"/>
              <a:gd name="adj4" fmla="val -25132"/>
            </a:avLst>
          </a:prstGeom>
          <a:noFill/>
          <a:ln>
            <a:solidFill>
              <a:srgbClr val="C00000"/>
            </a:solidFill>
            <a:tailEnd type="stealth" w="lg" len="lg"/>
          </a:ln>
        </p:spPr>
        <p:style>
          <a:lnRef idx="2">
            <a:schemeClr val="accent1"/>
          </a:lnRef>
          <a:fillRef idx="1">
            <a:schemeClr val="lt1"/>
          </a:fillRef>
          <a:effectRef idx="0">
            <a:schemeClr val="accent1"/>
          </a:effectRef>
          <a:fontRef idx="minor">
            <a:schemeClr val="dk1"/>
          </a:fontRef>
        </p:style>
        <p:txBody>
          <a:bodyPr rtlCol="0" anchor="ctr"/>
          <a:lstStyle/>
          <a:p>
            <a:r>
              <a:rPr lang="en-US" sz="800" dirty="0">
                <a:latin typeface="Calibri" pitchFamily="34" charset="0"/>
                <a:cs typeface="Calibri" pitchFamily="34" charset="0"/>
              </a:rPr>
              <a:t>Royalties</a:t>
            </a:r>
            <a:r>
              <a:rPr lang="en-US" sz="700" b="0" dirty="0">
                <a:latin typeface="Calibri" pitchFamily="34" charset="0"/>
                <a:cs typeface="Calibri" pitchFamily="34" charset="0"/>
              </a:rPr>
              <a:t>     </a:t>
            </a:r>
            <a:r>
              <a:rPr lang="en-US" sz="700" b="0" dirty="0" smtClean="0">
                <a:latin typeface="Calibri" pitchFamily="34" charset="0"/>
                <a:cs typeface="Calibri" pitchFamily="34" charset="0"/>
              </a:rPr>
              <a:t>      </a:t>
            </a:r>
            <a:r>
              <a:rPr lang="en-US" sz="1200" b="0" dirty="0" smtClean="0">
                <a:solidFill>
                  <a:srgbClr val="C00000"/>
                </a:solidFill>
                <a:latin typeface="Calibri" pitchFamily="34" charset="0"/>
                <a:cs typeface="Calibri" pitchFamily="34" charset="0"/>
              </a:rPr>
              <a:t>($0.17)</a:t>
            </a:r>
            <a:endParaRPr lang="en-US" sz="1200" b="0" dirty="0">
              <a:solidFill>
                <a:srgbClr val="C00000"/>
              </a:solidFill>
              <a:latin typeface="Calibri" pitchFamily="34" charset="0"/>
              <a:cs typeface="Calibri" pitchFamily="34" charset="0"/>
            </a:endParaRPr>
          </a:p>
          <a:p>
            <a:r>
              <a:rPr lang="en-US" sz="800" dirty="0" err="1" smtClean="0">
                <a:latin typeface="Calibri" pitchFamily="34" charset="0"/>
                <a:cs typeface="Calibri" pitchFamily="34" charset="0"/>
              </a:rPr>
              <a:t>Opex+transp</a:t>
            </a:r>
            <a:r>
              <a:rPr lang="en-US" sz="700" b="0" dirty="0" smtClean="0">
                <a:latin typeface="Calibri" pitchFamily="34" charset="0"/>
                <a:cs typeface="Calibri" pitchFamily="34" charset="0"/>
              </a:rPr>
              <a:t>   </a:t>
            </a:r>
            <a:r>
              <a:rPr lang="en-US" sz="1200" b="0" dirty="0" smtClean="0">
                <a:solidFill>
                  <a:srgbClr val="C00000"/>
                </a:solidFill>
                <a:latin typeface="Calibri" pitchFamily="34" charset="0"/>
                <a:cs typeface="Calibri" pitchFamily="34" charset="0"/>
              </a:rPr>
              <a:t>($1.53)</a:t>
            </a:r>
            <a:endParaRPr lang="en-US" sz="1200" b="0" dirty="0">
              <a:solidFill>
                <a:srgbClr val="C00000"/>
              </a:solidFill>
              <a:latin typeface="Calibri" pitchFamily="34" charset="0"/>
              <a:cs typeface="Calibri" pitchFamily="34" charset="0"/>
            </a:endParaRPr>
          </a:p>
          <a:p>
            <a:r>
              <a:rPr lang="en-US" sz="800" dirty="0" smtClean="0">
                <a:latin typeface="Calibri" pitchFamily="34" charset="0"/>
                <a:cs typeface="Calibri" pitchFamily="34" charset="0"/>
              </a:rPr>
              <a:t>G&amp;A         </a:t>
            </a:r>
            <a:r>
              <a:rPr lang="en-US" sz="700" b="0" dirty="0" smtClean="0">
                <a:latin typeface="Calibri" pitchFamily="34" charset="0"/>
                <a:cs typeface="Calibri" pitchFamily="34" charset="0"/>
              </a:rPr>
              <a:t>          </a:t>
            </a:r>
            <a:r>
              <a:rPr lang="en-US" sz="1200" b="0" dirty="0">
                <a:solidFill>
                  <a:srgbClr val="C00000"/>
                </a:solidFill>
                <a:latin typeface="Calibri" pitchFamily="34" charset="0"/>
                <a:cs typeface="Calibri" pitchFamily="34" charset="0"/>
              </a:rPr>
              <a:t>($</a:t>
            </a:r>
            <a:r>
              <a:rPr lang="en-US" sz="1200" b="0" dirty="0" smtClean="0">
                <a:solidFill>
                  <a:srgbClr val="C00000"/>
                </a:solidFill>
                <a:latin typeface="Calibri" pitchFamily="34" charset="0"/>
                <a:cs typeface="Calibri" pitchFamily="34" charset="0"/>
              </a:rPr>
              <a:t>0.31)</a:t>
            </a:r>
            <a:endParaRPr lang="en-US" sz="1200" b="0" dirty="0">
              <a:solidFill>
                <a:srgbClr val="C00000"/>
              </a:solidFill>
              <a:latin typeface="Calibri" pitchFamily="34" charset="0"/>
              <a:cs typeface="Calibri" pitchFamily="34" charset="0"/>
            </a:endParaRPr>
          </a:p>
          <a:p>
            <a:r>
              <a:rPr lang="en-US" sz="800" dirty="0">
                <a:latin typeface="Calibri" pitchFamily="34" charset="0"/>
                <a:cs typeface="Calibri" pitchFamily="34" charset="0"/>
              </a:rPr>
              <a:t>Interest  </a:t>
            </a:r>
            <a:r>
              <a:rPr lang="en-US" sz="1200" b="0" dirty="0">
                <a:solidFill>
                  <a:srgbClr val="C00000"/>
                </a:solidFill>
                <a:latin typeface="Calibri" pitchFamily="34" charset="0"/>
                <a:cs typeface="Calibri" pitchFamily="34" charset="0"/>
              </a:rPr>
              <a:t>  </a:t>
            </a:r>
            <a:r>
              <a:rPr lang="en-US" sz="1200" b="0" dirty="0" smtClean="0">
                <a:solidFill>
                  <a:srgbClr val="C00000"/>
                </a:solidFill>
                <a:latin typeface="Calibri" pitchFamily="34" charset="0"/>
                <a:cs typeface="Calibri" pitchFamily="34" charset="0"/>
              </a:rPr>
              <a:t>     </a:t>
            </a:r>
            <a:r>
              <a:rPr lang="en-US" sz="1200" b="0" u="sng" dirty="0" smtClean="0">
                <a:solidFill>
                  <a:srgbClr val="C00000"/>
                </a:solidFill>
                <a:latin typeface="Calibri" pitchFamily="34" charset="0"/>
                <a:cs typeface="Calibri" pitchFamily="34" charset="0"/>
              </a:rPr>
              <a:t>($0.21)</a:t>
            </a:r>
            <a:endParaRPr lang="en-US" sz="1200" b="0" dirty="0">
              <a:solidFill>
                <a:srgbClr val="C00000"/>
              </a:solidFill>
              <a:latin typeface="Calibri" pitchFamily="34" charset="0"/>
              <a:cs typeface="Calibri" pitchFamily="34" charset="0"/>
            </a:endParaRPr>
          </a:p>
          <a:p>
            <a:r>
              <a:rPr lang="en-US" sz="800" dirty="0">
                <a:latin typeface="Calibri" pitchFamily="34" charset="0"/>
                <a:cs typeface="Calibri" pitchFamily="34" charset="0"/>
              </a:rPr>
              <a:t>Total Costs </a:t>
            </a:r>
            <a:r>
              <a:rPr lang="en-US" sz="800" dirty="0" smtClean="0">
                <a:latin typeface="Calibri" pitchFamily="34" charset="0"/>
                <a:cs typeface="Calibri" pitchFamily="34" charset="0"/>
              </a:rPr>
              <a:t>     </a:t>
            </a:r>
            <a:r>
              <a:rPr lang="en-US" sz="1200" b="0" dirty="0" smtClean="0">
                <a:solidFill>
                  <a:srgbClr val="C00000"/>
                </a:solidFill>
                <a:latin typeface="Calibri" pitchFamily="34" charset="0"/>
                <a:cs typeface="Calibri" pitchFamily="34" charset="0"/>
              </a:rPr>
              <a:t>($2.23)</a:t>
            </a:r>
            <a:endParaRPr lang="en-US" sz="700" b="0" dirty="0">
              <a:latin typeface="Calibri" pitchFamily="34" charset="0"/>
              <a:cs typeface="Calibri" pitchFamily="34" charset="0"/>
            </a:endParaRPr>
          </a:p>
        </p:txBody>
      </p:sp>
      <p:sp>
        <p:nvSpPr>
          <p:cNvPr id="16" name="Line Callout 1 15"/>
          <p:cNvSpPr/>
          <p:nvPr/>
        </p:nvSpPr>
        <p:spPr>
          <a:xfrm>
            <a:off x="4747260" y="4468789"/>
            <a:ext cx="1035390" cy="523015"/>
          </a:xfrm>
          <a:prstGeom prst="borderCallout1">
            <a:avLst>
              <a:gd name="adj1" fmla="val 38296"/>
              <a:gd name="adj2" fmla="val -2861"/>
              <a:gd name="adj3" fmla="val -12230"/>
              <a:gd name="adj4" fmla="val -41565"/>
            </a:avLst>
          </a:prstGeom>
          <a:ln>
            <a:solidFill>
              <a:srgbClr val="C00000"/>
            </a:solidFill>
            <a:tailEnd type="stealth" w="lg" len="lg"/>
          </a:ln>
        </p:spPr>
        <p:style>
          <a:lnRef idx="2">
            <a:schemeClr val="dk1"/>
          </a:lnRef>
          <a:fillRef idx="1">
            <a:schemeClr val="lt1"/>
          </a:fillRef>
          <a:effectRef idx="0">
            <a:schemeClr val="dk1"/>
          </a:effectRef>
          <a:fontRef idx="minor">
            <a:schemeClr val="dk1"/>
          </a:fontRef>
        </p:style>
        <p:txBody>
          <a:bodyPr rtlCol="0" anchor="ctr"/>
          <a:lstStyle/>
          <a:p>
            <a:pPr defTabSz="602456"/>
            <a:r>
              <a:rPr lang="en-US" sz="900" b="0" dirty="0" smtClean="0">
                <a:solidFill>
                  <a:schemeClr val="tx1"/>
                </a:solidFill>
                <a:latin typeface="Calibri" pitchFamily="34" charset="0"/>
                <a:cs typeface="Calibri" pitchFamily="34" charset="0"/>
              </a:rPr>
              <a:t>2016 </a:t>
            </a:r>
            <a:r>
              <a:rPr lang="en-US" sz="900" b="0" dirty="0">
                <a:solidFill>
                  <a:schemeClr val="tx1"/>
                </a:solidFill>
                <a:latin typeface="Calibri" pitchFamily="34" charset="0"/>
                <a:cs typeface="Calibri" pitchFamily="34" charset="0"/>
              </a:rPr>
              <a:t>PDP FD&amp;A</a:t>
            </a:r>
          </a:p>
          <a:p>
            <a:r>
              <a:rPr lang="en-US" sz="1100" b="0" dirty="0" smtClean="0">
                <a:solidFill>
                  <a:schemeClr val="tx1"/>
                </a:solidFill>
                <a:latin typeface="Calibri" pitchFamily="34" charset="0"/>
                <a:cs typeface="Calibri" pitchFamily="34" charset="0"/>
              </a:rPr>
              <a:t>$1.75</a:t>
            </a:r>
            <a:r>
              <a:rPr lang="en-US" sz="900" b="0" dirty="0" smtClean="0">
                <a:solidFill>
                  <a:schemeClr val="tx1"/>
                </a:solidFill>
                <a:latin typeface="Calibri" pitchFamily="34" charset="0"/>
                <a:cs typeface="Calibri" pitchFamily="34" charset="0"/>
              </a:rPr>
              <a:t>/</a:t>
            </a:r>
            <a:r>
              <a:rPr lang="en-US" sz="900" b="0" dirty="0" err="1" smtClean="0">
                <a:solidFill>
                  <a:schemeClr val="tx1"/>
                </a:solidFill>
                <a:latin typeface="Calibri" pitchFamily="34" charset="0"/>
                <a:cs typeface="Calibri" pitchFamily="34" charset="0"/>
              </a:rPr>
              <a:t>mcfe</a:t>
            </a:r>
            <a:endParaRPr lang="en-US" sz="900" b="0" dirty="0">
              <a:solidFill>
                <a:schemeClr val="tx1"/>
              </a:solidFill>
              <a:latin typeface="Calibri" pitchFamily="34" charset="0"/>
              <a:cs typeface="Calibri" pitchFamily="34" charset="0"/>
            </a:endParaRPr>
          </a:p>
        </p:txBody>
      </p:sp>
      <p:sp>
        <p:nvSpPr>
          <p:cNvPr id="17" name="Line Callout 1 16"/>
          <p:cNvSpPr/>
          <p:nvPr/>
        </p:nvSpPr>
        <p:spPr>
          <a:xfrm>
            <a:off x="4724400" y="2427284"/>
            <a:ext cx="2787866" cy="747155"/>
          </a:xfrm>
          <a:prstGeom prst="borderCallout1">
            <a:avLst>
              <a:gd name="adj1" fmla="val 45811"/>
              <a:gd name="adj2" fmla="val -2082"/>
              <a:gd name="adj3" fmla="val 77982"/>
              <a:gd name="adj4" fmla="val -15355"/>
            </a:avLst>
          </a:prstGeom>
          <a:noFill/>
          <a:ln>
            <a:tailEnd type="stealth" w="lg" len="lg"/>
          </a:ln>
        </p:spPr>
        <p:style>
          <a:lnRef idx="2">
            <a:schemeClr val="dk1"/>
          </a:lnRef>
          <a:fillRef idx="1">
            <a:schemeClr val="lt1"/>
          </a:fillRef>
          <a:effectRef idx="0">
            <a:schemeClr val="dk1"/>
          </a:effectRef>
          <a:fontRef idx="minor">
            <a:schemeClr val="dk1"/>
          </a:fontRef>
        </p:style>
        <p:txBody>
          <a:bodyPr rtlCol="0" anchor="ctr"/>
          <a:lstStyle/>
          <a:p>
            <a:r>
              <a:rPr lang="en-US" sz="1100" b="0" dirty="0" smtClean="0">
                <a:latin typeface="Calibri" pitchFamily="34" charset="0"/>
                <a:cs typeface="Calibri" pitchFamily="34" charset="0"/>
              </a:rPr>
              <a:t>80% </a:t>
            </a:r>
            <a:r>
              <a:rPr lang="en-US" sz="1100" b="0" dirty="0">
                <a:latin typeface="Calibri" pitchFamily="34" charset="0"/>
                <a:cs typeface="Calibri" pitchFamily="34" charset="0"/>
              </a:rPr>
              <a:t>Gas </a:t>
            </a:r>
            <a:r>
              <a:rPr lang="en-US" sz="1050" b="0" dirty="0">
                <a:latin typeface="Calibri" pitchFamily="34" charset="0"/>
                <a:cs typeface="Calibri" pitchFamily="34" charset="0"/>
              </a:rPr>
              <a:t>@ </a:t>
            </a:r>
            <a:r>
              <a:rPr lang="en-US" sz="1050" b="0" dirty="0" smtClean="0">
                <a:latin typeface="Calibri" pitchFamily="34" charset="0"/>
                <a:cs typeface="Calibri" pitchFamily="34" charset="0"/>
              </a:rPr>
              <a:t>$2.00/GJ AECO*110% heat content</a:t>
            </a:r>
            <a:endParaRPr lang="en-US" sz="1050" b="0" dirty="0">
              <a:latin typeface="Calibri" pitchFamily="34" charset="0"/>
              <a:cs typeface="Calibri" pitchFamily="34" charset="0"/>
            </a:endParaRPr>
          </a:p>
          <a:p>
            <a:r>
              <a:rPr lang="en-US" sz="1100" b="0" u="sng" dirty="0" smtClean="0">
                <a:latin typeface="Calibri" pitchFamily="34" charset="0"/>
                <a:cs typeface="Calibri" pitchFamily="34" charset="0"/>
              </a:rPr>
              <a:t>20% </a:t>
            </a:r>
            <a:r>
              <a:rPr lang="en-US" sz="1100" b="0" u="sng" dirty="0">
                <a:latin typeface="Calibri" pitchFamily="34" charset="0"/>
                <a:cs typeface="Calibri" pitchFamily="34" charset="0"/>
              </a:rPr>
              <a:t>NGLs </a:t>
            </a:r>
            <a:r>
              <a:rPr lang="en-US" sz="1050" b="0" u="sng" dirty="0">
                <a:latin typeface="Calibri" pitchFamily="34" charset="0"/>
                <a:cs typeface="Calibri" pitchFamily="34" charset="0"/>
              </a:rPr>
              <a:t>@ </a:t>
            </a:r>
            <a:r>
              <a:rPr lang="en-US" sz="1050" b="0" u="sng" dirty="0" smtClean="0">
                <a:latin typeface="Calibri" pitchFamily="34" charset="0"/>
                <a:cs typeface="Calibri" pitchFamily="34" charset="0"/>
              </a:rPr>
              <a:t>$56/</a:t>
            </a:r>
            <a:r>
              <a:rPr lang="en-US" sz="1050" b="0" u="sng" dirty="0" err="1" smtClean="0">
                <a:latin typeface="Calibri" pitchFamily="34" charset="0"/>
                <a:cs typeface="Calibri" pitchFamily="34" charset="0"/>
              </a:rPr>
              <a:t>bbl</a:t>
            </a:r>
            <a:r>
              <a:rPr lang="en-US" sz="1050" b="0" u="sng" dirty="0" smtClean="0">
                <a:latin typeface="Calibri" pitchFamily="34" charset="0"/>
                <a:cs typeface="Calibri" pitchFamily="34" charset="0"/>
              </a:rPr>
              <a:t> </a:t>
            </a:r>
            <a:r>
              <a:rPr lang="en-US" sz="1050" b="0" u="sng" dirty="0">
                <a:latin typeface="Calibri" pitchFamily="34" charset="0"/>
                <a:cs typeface="Calibri" pitchFamily="34" charset="0"/>
              </a:rPr>
              <a:t>(75% </a:t>
            </a:r>
            <a:r>
              <a:rPr lang="en-US" sz="1050" b="0" u="sng" dirty="0" smtClean="0">
                <a:latin typeface="Calibri" pitchFamily="34" charset="0"/>
                <a:cs typeface="Calibri" pitchFamily="34" charset="0"/>
              </a:rPr>
              <a:t>of oil*$75/</a:t>
            </a:r>
            <a:r>
              <a:rPr lang="en-US" sz="1050" b="0" u="sng" dirty="0" err="1" smtClean="0">
                <a:latin typeface="Calibri" pitchFamily="34" charset="0"/>
                <a:cs typeface="Calibri" pitchFamily="34" charset="0"/>
              </a:rPr>
              <a:t>bbl</a:t>
            </a:r>
            <a:r>
              <a:rPr lang="en-US" sz="1050" b="0" u="sng" dirty="0" smtClean="0">
                <a:latin typeface="Calibri" pitchFamily="34" charset="0"/>
                <a:cs typeface="Calibri" pitchFamily="34" charset="0"/>
              </a:rPr>
              <a:t>)</a:t>
            </a:r>
            <a:endParaRPr lang="en-US" sz="1100" b="0" u="sng" baseline="30000" dirty="0">
              <a:latin typeface="Calibri" pitchFamily="34" charset="0"/>
              <a:cs typeface="Calibri" pitchFamily="34" charset="0"/>
            </a:endParaRPr>
          </a:p>
          <a:p>
            <a:r>
              <a:rPr lang="en-US" sz="1100" b="0" dirty="0">
                <a:latin typeface="Calibri" pitchFamily="34" charset="0"/>
                <a:cs typeface="Calibri" pitchFamily="34" charset="0"/>
              </a:rPr>
              <a:t>$</a:t>
            </a:r>
            <a:r>
              <a:rPr lang="en-US" sz="1100" b="0" dirty="0" smtClean="0">
                <a:latin typeface="Calibri" pitchFamily="34" charset="0"/>
                <a:cs typeface="Calibri" pitchFamily="34" charset="0"/>
              </a:rPr>
              <a:t>3.63/</a:t>
            </a:r>
            <a:r>
              <a:rPr lang="en-US" sz="1100" b="0" dirty="0" err="1" smtClean="0">
                <a:latin typeface="Calibri" pitchFamily="34" charset="0"/>
                <a:cs typeface="Calibri" pitchFamily="34" charset="0"/>
              </a:rPr>
              <a:t>mcfe</a:t>
            </a:r>
            <a:endParaRPr lang="en-US" sz="1100" b="0" dirty="0">
              <a:latin typeface="Calibri" pitchFamily="34" charset="0"/>
              <a:cs typeface="Calibri" pitchFamily="34" charset="0"/>
            </a:endParaRPr>
          </a:p>
        </p:txBody>
      </p:sp>
      <p:grpSp>
        <p:nvGrpSpPr>
          <p:cNvPr id="18" name="Group 17"/>
          <p:cNvGrpSpPr/>
          <p:nvPr/>
        </p:nvGrpSpPr>
        <p:grpSpPr>
          <a:xfrm>
            <a:off x="3099823" y="2304094"/>
            <a:ext cx="1351652" cy="4329390"/>
            <a:chOff x="1879570" y="1352645"/>
            <a:chExt cx="2424555" cy="6154739"/>
          </a:xfrm>
        </p:grpSpPr>
        <p:sp>
          <p:nvSpPr>
            <p:cNvPr id="19" name="TextBox 18"/>
            <p:cNvSpPr txBox="1"/>
            <p:nvPr/>
          </p:nvSpPr>
          <p:spPr>
            <a:xfrm>
              <a:off x="1953644" y="1406329"/>
              <a:ext cx="2304891" cy="451405"/>
            </a:xfrm>
            <a:prstGeom prst="rect">
              <a:avLst/>
            </a:prstGeom>
            <a:noFill/>
          </p:spPr>
          <p:txBody>
            <a:bodyPr wrap="square" rtlCol="0">
              <a:spAutoFit/>
            </a:bodyPr>
            <a:lstStyle/>
            <a:p>
              <a:pPr algn="ctr"/>
              <a:endParaRPr lang="en-US" sz="1600" b="0" u="sng" dirty="0">
                <a:latin typeface="Calibri" pitchFamily="34" charset="0"/>
                <a:cs typeface="Calibri" pitchFamily="34" charset="0"/>
              </a:endParaRPr>
            </a:p>
          </p:txBody>
        </p:sp>
        <p:sp>
          <p:nvSpPr>
            <p:cNvPr id="20" name="TextBox 19"/>
            <p:cNvSpPr txBox="1"/>
            <p:nvPr/>
          </p:nvSpPr>
          <p:spPr>
            <a:xfrm>
              <a:off x="1879570" y="1352645"/>
              <a:ext cx="2424555" cy="6154739"/>
            </a:xfrm>
            <a:prstGeom prst="rect">
              <a:avLst/>
            </a:prstGeom>
            <a:noFill/>
          </p:spPr>
          <p:txBody>
            <a:bodyPr wrap="square" rtlCol="0">
              <a:spAutoFit/>
            </a:bodyPr>
            <a:lstStyle/>
            <a:p>
              <a:pPr algn="ctr">
                <a:spcBef>
                  <a:spcPts val="0"/>
                </a:spcBef>
                <a:spcAft>
                  <a:spcPts val="0"/>
                </a:spcAft>
              </a:pPr>
              <a:r>
                <a:rPr lang="en-US" sz="2800" b="0" dirty="0" smtClean="0">
                  <a:solidFill>
                    <a:schemeClr val="accent6"/>
                  </a:solidFill>
                  <a:latin typeface="Calibri" pitchFamily="34" charset="0"/>
                  <a:cs typeface="Calibri" pitchFamily="34" charset="0"/>
                </a:rPr>
                <a:t>$1.76</a:t>
              </a:r>
            </a:p>
            <a:p>
              <a:pPr algn="ctr">
                <a:spcBef>
                  <a:spcPts val="0"/>
                </a:spcBef>
                <a:spcAft>
                  <a:spcPts val="0"/>
                </a:spcAft>
              </a:pPr>
              <a:r>
                <a:rPr lang="en-US" sz="2800" b="0" u="sng" dirty="0" smtClean="0">
                  <a:solidFill>
                    <a:schemeClr val="accent6"/>
                  </a:solidFill>
                  <a:latin typeface="Calibri" pitchFamily="34" charset="0"/>
                  <a:cs typeface="Calibri" pitchFamily="34" charset="0"/>
                </a:rPr>
                <a:t>$1.87</a:t>
              </a:r>
            </a:p>
            <a:p>
              <a:pPr algn="ctr">
                <a:spcBef>
                  <a:spcPts val="0"/>
                </a:spcBef>
                <a:spcAft>
                  <a:spcPts val="0"/>
                </a:spcAft>
              </a:pPr>
              <a:r>
                <a:rPr lang="en-US" sz="2800" b="0" dirty="0" smtClean="0">
                  <a:solidFill>
                    <a:schemeClr val="accent6"/>
                  </a:solidFill>
                  <a:latin typeface="Calibri" pitchFamily="34" charset="0"/>
                  <a:cs typeface="Calibri" pitchFamily="34" charset="0"/>
                </a:rPr>
                <a:t>$3.63</a:t>
              </a:r>
            </a:p>
            <a:p>
              <a:pPr algn="ctr">
                <a:spcBef>
                  <a:spcPts val="1350"/>
                </a:spcBef>
                <a:spcAft>
                  <a:spcPts val="0"/>
                </a:spcAft>
              </a:pPr>
              <a:r>
                <a:rPr lang="en-US" sz="2800" b="0" dirty="0" smtClean="0">
                  <a:solidFill>
                    <a:srgbClr val="C00000"/>
                  </a:solidFill>
                  <a:latin typeface="Calibri" pitchFamily="34" charset="0"/>
                  <a:cs typeface="Calibri" pitchFamily="34" charset="0"/>
                </a:rPr>
                <a:t>($2.23)</a:t>
              </a:r>
            </a:p>
            <a:p>
              <a:pPr algn="ctr">
                <a:spcBef>
                  <a:spcPts val="0"/>
                </a:spcBef>
                <a:spcAft>
                  <a:spcPts val="0"/>
                </a:spcAft>
              </a:pPr>
              <a:r>
                <a:rPr lang="en-US" sz="2800" b="0" u="sng" dirty="0" smtClean="0">
                  <a:solidFill>
                    <a:srgbClr val="C00000"/>
                  </a:solidFill>
                  <a:latin typeface="Calibri" pitchFamily="34" charset="0"/>
                  <a:cs typeface="Calibri" pitchFamily="34" charset="0"/>
                </a:rPr>
                <a:t>($1.75)</a:t>
              </a:r>
            </a:p>
            <a:p>
              <a:pPr algn="ctr">
                <a:spcBef>
                  <a:spcPts val="0"/>
                </a:spcBef>
                <a:spcAft>
                  <a:spcPts val="0"/>
                </a:spcAft>
              </a:pPr>
              <a:r>
                <a:rPr lang="en-US" sz="2800" b="0" u="sng" dirty="0" smtClean="0">
                  <a:solidFill>
                    <a:srgbClr val="C00000"/>
                  </a:solidFill>
                  <a:latin typeface="Calibri" pitchFamily="34" charset="0"/>
                  <a:cs typeface="Calibri" pitchFamily="34" charset="0"/>
                </a:rPr>
                <a:t>($3.98)</a:t>
              </a:r>
              <a:endParaRPr lang="en-US" sz="2800" b="0" u="sng" dirty="0">
                <a:solidFill>
                  <a:srgbClr val="C00000"/>
                </a:solidFill>
                <a:latin typeface="Calibri" pitchFamily="34" charset="0"/>
                <a:cs typeface="Calibri" pitchFamily="34" charset="0"/>
              </a:endParaRPr>
            </a:p>
            <a:p>
              <a:pPr algn="ctr">
                <a:lnSpc>
                  <a:spcPct val="200000"/>
                </a:lnSpc>
                <a:spcBef>
                  <a:spcPts val="0"/>
                </a:spcBef>
                <a:spcAft>
                  <a:spcPts val="0"/>
                </a:spcAft>
              </a:pPr>
              <a:r>
                <a:rPr lang="en-US" sz="2800" b="0" dirty="0" smtClean="0">
                  <a:latin typeface="Calibri" pitchFamily="34" charset="0"/>
                  <a:cs typeface="Calibri" pitchFamily="34" charset="0"/>
                </a:rPr>
                <a:t>($0.35)</a:t>
              </a:r>
              <a:endParaRPr lang="en-US" sz="2800" b="0" dirty="0">
                <a:latin typeface="Calibri" pitchFamily="34" charset="0"/>
                <a:cs typeface="Calibri" pitchFamily="34" charset="0"/>
              </a:endParaRPr>
            </a:p>
            <a:p>
              <a:pPr algn="ctr">
                <a:spcBef>
                  <a:spcPts val="1350"/>
                </a:spcBef>
                <a:spcAft>
                  <a:spcPts val="0"/>
                </a:spcAft>
              </a:pPr>
              <a:endParaRPr lang="en-US" sz="2800" b="0" dirty="0">
                <a:latin typeface="Calibri" pitchFamily="34" charset="0"/>
                <a:cs typeface="Calibri" pitchFamily="34" charset="0"/>
              </a:endParaRPr>
            </a:p>
          </p:txBody>
        </p:sp>
        <p:sp>
          <p:nvSpPr>
            <p:cNvPr id="21" name="TextBox 20"/>
            <p:cNvSpPr txBox="1"/>
            <p:nvPr/>
          </p:nvSpPr>
          <p:spPr>
            <a:xfrm>
              <a:off x="2699571" y="6591685"/>
              <a:ext cx="813032" cy="371909"/>
            </a:xfrm>
            <a:prstGeom prst="rect">
              <a:avLst/>
            </a:prstGeom>
            <a:noFill/>
          </p:spPr>
          <p:txBody>
            <a:bodyPr wrap="square" rtlCol="0">
              <a:spAutoFit/>
            </a:bodyPr>
            <a:lstStyle/>
            <a:p>
              <a:pPr algn="ctr"/>
              <a:endParaRPr lang="en-US" sz="1100" b="0" i="1" dirty="0">
                <a:latin typeface="Calibri" pitchFamily="34" charset="0"/>
                <a:cs typeface="Calibri" pitchFamily="34" charset="0"/>
              </a:endParaRPr>
            </a:p>
          </p:txBody>
        </p:sp>
      </p:grpSp>
      <p:sp>
        <p:nvSpPr>
          <p:cNvPr id="23" name="TextBox 22"/>
          <p:cNvSpPr txBox="1"/>
          <p:nvPr/>
        </p:nvSpPr>
        <p:spPr>
          <a:xfrm>
            <a:off x="1605581" y="4631154"/>
            <a:ext cx="1483844" cy="461665"/>
          </a:xfrm>
          <a:prstGeom prst="rect">
            <a:avLst/>
          </a:prstGeom>
          <a:noFill/>
        </p:spPr>
        <p:txBody>
          <a:bodyPr wrap="square" rtlCol="0">
            <a:spAutoFit/>
          </a:bodyPr>
          <a:lstStyle>
            <a:defPPr>
              <a:defRPr lang="en-US"/>
            </a:defPPr>
            <a:lvl1pPr>
              <a:defRPr sz="2400" b="0" i="1">
                <a:latin typeface="Calibri" pitchFamily="34" charset="0"/>
                <a:cs typeface="Calibri" pitchFamily="34" charset="0"/>
              </a:defRPr>
            </a:lvl1pPr>
          </a:lstStyle>
          <a:p>
            <a:pPr algn="r"/>
            <a:r>
              <a:rPr lang="en-US" sz="1200" dirty="0" smtClean="0">
                <a:solidFill>
                  <a:srgbClr val="C00000"/>
                </a:solidFill>
              </a:rPr>
              <a:t>2016 </a:t>
            </a:r>
            <a:r>
              <a:rPr lang="en-US" sz="1200" dirty="0" smtClean="0">
                <a:solidFill>
                  <a:srgbClr val="C00000"/>
                </a:solidFill>
              </a:rPr>
              <a:t>Full </a:t>
            </a:r>
            <a:r>
              <a:rPr lang="en-US" sz="1200" dirty="0" smtClean="0">
                <a:solidFill>
                  <a:srgbClr val="C00000"/>
                </a:solidFill>
              </a:rPr>
              <a:t>Cycle Supply Cost</a:t>
            </a:r>
            <a:r>
              <a:rPr lang="en-US" sz="1200" dirty="0" smtClean="0">
                <a:solidFill>
                  <a:srgbClr val="C00000"/>
                </a:solidFill>
              </a:rPr>
              <a:t> </a:t>
            </a:r>
            <a:r>
              <a:rPr lang="en-US" sz="1200" dirty="0">
                <a:solidFill>
                  <a:srgbClr val="C00000"/>
                </a:solidFill>
              </a:rPr>
              <a:t>$/</a:t>
            </a:r>
            <a:r>
              <a:rPr lang="en-US" sz="1200" dirty="0" err="1">
                <a:solidFill>
                  <a:srgbClr val="C00000"/>
                </a:solidFill>
              </a:rPr>
              <a:t>mcfe</a:t>
            </a:r>
            <a:endParaRPr lang="en-US" sz="1200" dirty="0">
              <a:solidFill>
                <a:srgbClr val="C00000"/>
              </a:solidFill>
            </a:endParaRPr>
          </a:p>
        </p:txBody>
      </p:sp>
      <p:sp>
        <p:nvSpPr>
          <p:cNvPr id="25" name="Rectangle 5"/>
          <p:cNvSpPr>
            <a:spLocks noChangeArrowheads="1"/>
          </p:cNvSpPr>
          <p:nvPr/>
        </p:nvSpPr>
        <p:spPr bwMode="auto">
          <a:xfrm>
            <a:off x="228600" y="6324600"/>
            <a:ext cx="6172200" cy="215444"/>
          </a:xfrm>
          <a:prstGeom prst="rect">
            <a:avLst/>
          </a:prstGeom>
          <a:noFill/>
          <a:ln w="9525">
            <a:noFill/>
            <a:miter lim="800000"/>
            <a:headEnd/>
            <a:tailEnd/>
          </a:ln>
        </p:spPr>
        <p:txBody>
          <a:bodyPr wrap="square">
            <a:spAutoFit/>
          </a:bodyPr>
          <a:lstStyle/>
          <a:p>
            <a:pPr eaLnBrk="0" hangingPunct="0">
              <a:buClr>
                <a:schemeClr val="accent2"/>
              </a:buClr>
            </a:pPr>
            <a:r>
              <a:rPr lang="en-US" sz="800" b="0" i="1" dirty="0"/>
              <a:t>BOE factor  - 6 </a:t>
            </a:r>
            <a:r>
              <a:rPr lang="en-US" sz="800" b="0" i="1" dirty="0" err="1" smtClean="0"/>
              <a:t>mcfe</a:t>
            </a:r>
            <a:r>
              <a:rPr lang="en-US" sz="800" b="0" i="1" dirty="0" smtClean="0"/>
              <a:t> </a:t>
            </a:r>
            <a:r>
              <a:rPr lang="en-US" sz="800" b="0" i="1" dirty="0"/>
              <a:t>= 1 </a:t>
            </a:r>
            <a:r>
              <a:rPr lang="en-US" sz="800" b="0" i="1" dirty="0" err="1" smtClean="0"/>
              <a:t>boe</a:t>
            </a:r>
            <a:r>
              <a:rPr lang="en-US" sz="800" b="0" i="1" dirty="0" smtClean="0"/>
              <a:t> of </a:t>
            </a:r>
            <a:r>
              <a:rPr lang="en-US" sz="800" b="0" i="1" dirty="0"/>
              <a:t>oil </a:t>
            </a:r>
            <a:r>
              <a:rPr lang="en-US" sz="800" b="0" i="1" dirty="0" smtClean="0"/>
              <a:t>equivalent</a:t>
            </a:r>
            <a:endParaRPr lang="en-US" sz="800" b="0" i="1" dirty="0"/>
          </a:p>
        </p:txBody>
      </p:sp>
      <p:sp>
        <p:nvSpPr>
          <p:cNvPr id="2" name="TextBox 1"/>
          <p:cNvSpPr txBox="1"/>
          <p:nvPr/>
        </p:nvSpPr>
        <p:spPr>
          <a:xfrm>
            <a:off x="4891277" y="5456788"/>
            <a:ext cx="2117552" cy="830997"/>
          </a:xfrm>
          <a:prstGeom prst="rect">
            <a:avLst/>
          </a:prstGeom>
          <a:noFill/>
        </p:spPr>
        <p:txBody>
          <a:bodyPr wrap="square" rtlCol="0">
            <a:spAutoFit/>
          </a:bodyPr>
          <a:lstStyle/>
          <a:p>
            <a:r>
              <a:rPr lang="en-US" sz="1200" i="1" dirty="0" smtClean="0"/>
              <a:t>The average gas producer needs $2.11/</a:t>
            </a:r>
            <a:r>
              <a:rPr lang="en-US" sz="1200" i="1" dirty="0" err="1" smtClean="0"/>
              <a:t>mcfe</a:t>
            </a:r>
            <a:r>
              <a:rPr lang="en-US" sz="1200" i="1" dirty="0" smtClean="0"/>
              <a:t> of revenue from gas or $2.40/GJ to break even</a:t>
            </a:r>
            <a:endParaRPr lang="en-US" sz="1200" i="1" dirty="0"/>
          </a:p>
        </p:txBody>
      </p:sp>
    </p:spTree>
    <p:extLst>
      <p:ext uri="{BB962C8B-B14F-4D97-AF65-F5344CB8AC3E}">
        <p14:creationId xmlns:p14="http://schemas.microsoft.com/office/powerpoint/2010/main" val="7958387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Contemporary Portrait">
  <a:themeElements>
    <a:clrScheme name="">
      <a:dk1>
        <a:srgbClr val="000000"/>
      </a:dk1>
      <a:lt1>
        <a:srgbClr val="FFFFCC"/>
      </a:lt1>
      <a:dk2>
        <a:srgbClr val="000000"/>
      </a:dk2>
      <a:lt2>
        <a:srgbClr val="5E574E"/>
      </a:lt2>
      <a:accent1>
        <a:srgbClr val="FF6600"/>
      </a:accent1>
      <a:accent2>
        <a:srgbClr val="FFCC00"/>
      </a:accent2>
      <a:accent3>
        <a:srgbClr val="FFFFE2"/>
      </a:accent3>
      <a:accent4>
        <a:srgbClr val="000000"/>
      </a:accent4>
      <a:accent5>
        <a:srgbClr val="FFB8AA"/>
      </a:accent5>
      <a:accent6>
        <a:srgbClr val="E7B900"/>
      </a:accent6>
      <a:hlink>
        <a:srgbClr val="996633"/>
      </a:hlink>
      <a:folHlink>
        <a:srgbClr val="808000"/>
      </a:folHlink>
    </a:clrScheme>
    <a:fontScheme name="1_Contemporary Portrait">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ontemporary Portra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Contemporary Portrait">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6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6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6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6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6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temporary Portrait">
  <a:themeElements>
    <a:clrScheme name="">
      <a:dk1>
        <a:srgbClr val="000000"/>
      </a:dk1>
      <a:lt1>
        <a:srgbClr val="FFFFCC"/>
      </a:lt1>
      <a:dk2>
        <a:srgbClr val="000000"/>
      </a:dk2>
      <a:lt2>
        <a:srgbClr val="5E574E"/>
      </a:lt2>
      <a:accent1>
        <a:srgbClr val="FF6600"/>
      </a:accent1>
      <a:accent2>
        <a:srgbClr val="FFCC00"/>
      </a:accent2>
      <a:accent3>
        <a:srgbClr val="FFFFE2"/>
      </a:accent3>
      <a:accent4>
        <a:srgbClr val="000000"/>
      </a:accent4>
      <a:accent5>
        <a:srgbClr val="FFB8AA"/>
      </a:accent5>
      <a:accent6>
        <a:srgbClr val="E7B900"/>
      </a:accent6>
      <a:hlink>
        <a:srgbClr val="996633"/>
      </a:hlink>
      <a:folHlink>
        <a:srgbClr val="808000"/>
      </a:folHlink>
    </a:clrScheme>
    <a:fontScheme name="1_Contemporary Portrait">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1073819</TotalTime>
  <Words>3332</Words>
  <Application>Microsoft Office PowerPoint</Application>
  <PresentationFormat>On-screen Show (4:3)</PresentationFormat>
  <Paragraphs>319</Paragraphs>
  <Slides>15</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BrowalliaUPC</vt:lpstr>
      <vt:lpstr>Arial</vt:lpstr>
      <vt:lpstr>Tahoma</vt:lpstr>
      <vt:lpstr>Candara</vt:lpstr>
      <vt:lpstr>AccuMapWellSymbols</vt:lpstr>
      <vt:lpstr>Constantia</vt:lpstr>
      <vt:lpstr>Calibri</vt:lpstr>
      <vt:lpstr>Arial Unicode MS</vt:lpstr>
      <vt:lpstr>Times New Roman</vt:lpstr>
      <vt:lpstr>1_Contemporary Portrait</vt:lpstr>
      <vt:lpstr>6_Contemporary Portrait</vt:lpstr>
      <vt:lpstr>2_Contemporary Portrait</vt:lpstr>
      <vt:lpstr>PowerPoint Presentation</vt:lpstr>
      <vt:lpstr>Advisory Regarding Forward-Looking Statements</vt:lpstr>
      <vt:lpstr>PEY.TO Who We Are</vt:lpstr>
      <vt:lpstr>What’s Happened To Gas? Gas Market For Canadian Exports Is Gone</vt:lpstr>
      <vt:lpstr>What’s Happened AECO? Canadian Gas Prices Have Collapsed</vt:lpstr>
      <vt:lpstr>Can Liquids Save You? Average Deep Basin/Montney Is 40 bbl/mmcf</vt:lpstr>
      <vt:lpstr>Can Liquids Save You? Is 40 bbl/mmcf Enough For Sub-$2/GJ Gas?</vt:lpstr>
      <vt:lpstr>Can Liquids Save You? Or Has Technology Already Done Enough?</vt:lpstr>
      <vt:lpstr>Can Liquids Save You? Is 40 bbl/mmcf Enough For Sub-$2/GJ Gas?</vt:lpstr>
      <vt:lpstr>Can Liquids Save You? If Canadian Differentials Drop Then What?</vt:lpstr>
      <vt:lpstr>PowerPoint Presentation</vt:lpstr>
      <vt:lpstr>Egress Options Lower Tolls Are Required To Get A Sufficient Price</vt:lpstr>
      <vt:lpstr>Now What? Supply Shrinks And Domestic Demand Increases</vt:lpstr>
      <vt:lpstr>Solutions A North American Market Share Battle</vt:lpstr>
      <vt:lpstr>The Future The Glass Is Half Full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PEYTO Exploration &amp; Development Corp.</dc:title>
  <dc:creator>Darren Gee</dc:creator>
  <cp:lastModifiedBy>Darren Gee</cp:lastModifiedBy>
  <cp:revision>13679</cp:revision>
  <cp:lastPrinted>2018-02-06T18:28:10Z</cp:lastPrinted>
  <dcterms:modified xsi:type="dcterms:W3CDTF">2018-02-06T21:05:10Z</dcterms:modified>
</cp:coreProperties>
</file>